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ppt/slides/slide18.xml" ContentType="application/vnd.openxmlformats-officedocument.presentationml.slide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12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s/slide1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1"/>
  </p:notesMasterIdLst>
  <p:sldIdLst>
    <p:sldId id="256" r:id="rId2"/>
    <p:sldId id="259" r:id="rId3"/>
    <p:sldId id="264" r:id="rId4"/>
    <p:sldId id="257" r:id="rId5"/>
    <p:sldId id="265" r:id="rId6"/>
    <p:sldId id="258" r:id="rId7"/>
    <p:sldId id="274" r:id="rId8"/>
    <p:sldId id="266" r:id="rId9"/>
    <p:sldId id="260" r:id="rId10"/>
    <p:sldId id="268" r:id="rId11"/>
    <p:sldId id="261" r:id="rId12"/>
    <p:sldId id="269" r:id="rId13"/>
    <p:sldId id="262" r:id="rId14"/>
    <p:sldId id="270" r:id="rId15"/>
    <p:sldId id="263" r:id="rId16"/>
    <p:sldId id="271" r:id="rId17"/>
    <p:sldId id="267" r:id="rId18"/>
    <p:sldId id="272" r:id="rId19"/>
    <p:sldId id="273" r:id="rId20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50" userDrawn="1">
          <p15:clr>
            <a:srgbClr val="A4A3A4"/>
          </p15:clr>
        </p15:guide>
        <p15:guide id="2" pos="1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27"/>
    <p:restoredTop sz="94783"/>
  </p:normalViewPr>
  <p:slideViewPr>
    <p:cSldViewPr snapToGrid="0">
      <p:cViewPr varScale="1">
        <p:scale>
          <a:sx n="90" d="100"/>
          <a:sy n="90" d="100"/>
        </p:scale>
        <p:origin x="1286" y="72"/>
      </p:cViewPr>
      <p:guideLst>
        <p:guide orient="horz" pos="550"/>
        <p:guide pos="1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7FA3F-7272-5346-B493-0CA72AADC53E}" type="datetimeFigureOut">
              <a:t>2/10/2026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FCBF9-D7DE-D546-BBA3-EB5D31B3A573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369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FCBF9-D7DE-D546-BBA3-EB5D31B3A573}" type="slidenum"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253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86882-E988-DC41-A1AD-676C23D8BB8C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69F4-4BAE-764E-ACE2-6897A291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34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86882-E988-DC41-A1AD-676C23D8BB8C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69F4-4BAE-764E-ACE2-6897A291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556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86882-E988-DC41-A1AD-676C23D8BB8C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69F4-4BAE-764E-ACE2-6897A291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012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86882-E988-DC41-A1AD-676C23D8BB8C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69F4-4BAE-764E-ACE2-6897A291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50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86882-E988-DC41-A1AD-676C23D8BB8C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69F4-4BAE-764E-ACE2-6897A291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741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86882-E988-DC41-A1AD-676C23D8BB8C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69F4-4BAE-764E-ACE2-6897A291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104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86882-E988-DC41-A1AD-676C23D8BB8C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69F4-4BAE-764E-ACE2-6897A291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705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86882-E988-DC41-A1AD-676C23D8BB8C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69F4-4BAE-764E-ACE2-6897A291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154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86882-E988-DC41-A1AD-676C23D8BB8C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69F4-4BAE-764E-ACE2-6897A291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09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86882-E988-DC41-A1AD-676C23D8BB8C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69F4-4BAE-764E-ACE2-6897A291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717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86882-E988-DC41-A1AD-676C23D8BB8C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269F4-4BAE-764E-ACE2-6897A291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94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733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216404"/>
            <a:ext cx="8543925" cy="4960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086882-E988-DC41-A1AD-676C23D8BB8C}" type="datetimeFigureOut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8269F4-4BAE-764E-ACE2-6897A2913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11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938356-3B17-4383-7FF5-77ED74698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Speed and vehicle data — sensor locations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1224B4-1CCA-1238-8C36-4FF52EEDE2C8}"/>
              </a:ext>
            </a:extLst>
          </p:cNvPr>
          <p:cNvSpPr txBox="1"/>
          <p:nvPr/>
        </p:nvSpPr>
        <p:spPr>
          <a:xfrm>
            <a:off x="4833186" y="1098960"/>
            <a:ext cx="5064576" cy="3802554"/>
          </a:xfrm>
          <a:prstGeom prst="rect">
            <a:avLst/>
          </a:prstGeom>
          <a:solidFill>
            <a:schemeClr val="bg2"/>
          </a:solidFill>
        </p:spPr>
        <p:txBody>
          <a:bodyPr wrap="square" lIns="180000" tIns="18000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GB">
                <a:latin typeface="Helvetica" pitchFamily="2" charset="0"/>
              </a:rPr>
              <a:t>Sensors were placed in </a:t>
            </a:r>
            <a:r>
              <a:rPr lang="en-GB">
                <a:solidFill>
                  <a:srgbClr val="C00000"/>
                </a:solidFill>
                <a:latin typeface="Helvetica" pitchFamily="2" charset="0"/>
              </a:rPr>
              <a:t>five</a:t>
            </a:r>
            <a:r>
              <a:rPr lang="en-GB">
                <a:latin typeface="Helvetica" pitchFamily="2" charset="0"/>
              </a:rPr>
              <a:t> places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>
                <a:latin typeface="Helvetica" pitchFamily="2" charset="0"/>
              </a:rPr>
              <a:t>Cleeve Road – </a:t>
            </a:r>
            <a:r>
              <a:rPr lang="en-GB">
                <a:solidFill>
                  <a:srgbClr val="C00000"/>
                </a:solidFill>
                <a:latin typeface="Helvetica" pitchFamily="2" charset="0"/>
              </a:rPr>
              <a:t>nearer to Lyndhurst</a:t>
            </a:r>
            <a:endParaRPr lang="en-GB">
              <a:latin typeface="Helvetica" pitchFamily="2" charset="0"/>
            </a:endParaRP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>
                <a:latin typeface="Helvetica" pitchFamily="2" charset="0"/>
              </a:rPr>
              <a:t>Manor Road – by hedgehog sign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>
                <a:latin typeface="Helvetica" pitchFamily="2" charset="0"/>
              </a:rPr>
              <a:t>Elvendon Rd – near Cleeve Down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>
                <a:latin typeface="Helvetica" pitchFamily="2" charset="0"/>
              </a:rPr>
              <a:t>Gatehampton Rd – top of slope</a:t>
            </a:r>
          </a:p>
          <a:p>
            <a:pPr marL="342900" indent="-342900">
              <a:spcAft>
                <a:spcPts val="1200"/>
              </a:spcAft>
              <a:buFont typeface="+mj-lt"/>
              <a:buAutoNum type="arabicPeriod"/>
            </a:pPr>
            <a:r>
              <a:rPr lang="en-GB">
                <a:solidFill>
                  <a:srgbClr val="C00000"/>
                </a:solidFill>
                <a:latin typeface="Helvetica" pitchFamily="2" charset="0"/>
              </a:rPr>
              <a:t>Top of the High St – new for 2025</a:t>
            </a:r>
            <a:endParaRPr lang="en-GB">
              <a:latin typeface="Helvetica" pitchFamily="2" charset="0"/>
            </a:endParaRPr>
          </a:p>
          <a:p>
            <a:pPr>
              <a:spcAft>
                <a:spcPts val="1200"/>
              </a:spcAft>
            </a:pPr>
            <a:r>
              <a:rPr lang="en-GB" i="1">
                <a:latin typeface="Helvetica" pitchFamily="2" charset="0"/>
              </a:rPr>
              <a:t>Sensors recorded from</a:t>
            </a:r>
            <a:r>
              <a:rPr lang="en-GB">
                <a:latin typeface="Helvetica" pitchFamily="2" charset="0"/>
              </a:rPr>
              <a:t> </a:t>
            </a:r>
            <a:br>
              <a:rPr lang="en-GB">
                <a:latin typeface="Helvetica" pitchFamily="2" charset="0"/>
              </a:rPr>
            </a:br>
            <a:r>
              <a:rPr lang="en-GB">
                <a:latin typeface="Helvetica" pitchFamily="2" charset="0"/>
              </a:rPr>
              <a:t>Sun 1 Dec until Mon 9 Dec 2024</a:t>
            </a:r>
            <a:br>
              <a:rPr lang="en-GB">
                <a:latin typeface="Helvetica" pitchFamily="2" charset="0"/>
              </a:rPr>
            </a:br>
            <a:r>
              <a:rPr lang="en-GB">
                <a:solidFill>
                  <a:srgbClr val="C00000"/>
                </a:solidFill>
                <a:latin typeface="Helvetica" pitchFamily="2" charset="0"/>
              </a:rPr>
              <a:t>Fri 5 Dec until Mon 15 Dec 2025</a:t>
            </a:r>
          </a:p>
          <a:p>
            <a:pPr>
              <a:spcAft>
                <a:spcPts val="1200"/>
              </a:spcAft>
            </a:pPr>
            <a:endParaRPr lang="en-GB">
              <a:latin typeface="Helvetica" pitchFamily="2" charset="0"/>
            </a:endParaRPr>
          </a:p>
          <a:p>
            <a:pPr>
              <a:spcAft>
                <a:spcPts val="1200"/>
              </a:spcAft>
            </a:pPr>
            <a:endParaRPr lang="en-GB">
              <a:latin typeface="Helvetica" pitchFamily="2" charset="0"/>
            </a:endParaRPr>
          </a:p>
          <a:p>
            <a:pPr>
              <a:spcAft>
                <a:spcPts val="1200"/>
              </a:spcAft>
            </a:pPr>
            <a:endParaRPr lang="en-GB" sz="1400"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BAB099-9360-7BF2-227E-E575E22C9A1B}"/>
              </a:ext>
            </a:extLst>
          </p:cNvPr>
          <p:cNvSpPr txBox="1"/>
          <p:nvPr/>
        </p:nvSpPr>
        <p:spPr>
          <a:xfrm>
            <a:off x="4833186" y="5436661"/>
            <a:ext cx="499419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1200" i="1">
                <a:latin typeface="Helvetica" pitchFamily="2" charset="0"/>
              </a:rPr>
              <a:t>Five very detailed (and rather complicated) spreadsheets are available.</a:t>
            </a:r>
          </a:p>
          <a:p>
            <a:pPr>
              <a:spcAft>
                <a:spcPts val="1200"/>
              </a:spcAft>
            </a:pPr>
            <a:r>
              <a:rPr lang="en-GB" sz="1200" i="1">
                <a:latin typeface="Helvetica" pitchFamily="2" charset="0"/>
              </a:rPr>
              <a:t>This deck presents a simpler view, based on raw data </a:t>
            </a:r>
            <a:br>
              <a:rPr lang="en-GB" sz="1200" i="1">
                <a:latin typeface="Helvetica" pitchFamily="2" charset="0"/>
              </a:rPr>
            </a:br>
            <a:r>
              <a:rPr lang="en-GB" sz="1200" i="1">
                <a:latin typeface="Helvetica" pitchFamily="2" charset="0"/>
              </a:rPr>
              <a:t>extracted from all five spreadsheets.</a:t>
            </a:r>
          </a:p>
          <a:p>
            <a:pPr>
              <a:spcAft>
                <a:spcPts val="1200"/>
              </a:spcAft>
            </a:pPr>
            <a:r>
              <a:rPr lang="en-GB" sz="1200">
                <a:latin typeface="Helvetica" pitchFamily="2" charset="0"/>
              </a:rPr>
              <a:t>Toby Thurston – </a:t>
            </a:r>
            <a:r>
              <a:rPr lang="en-GB" sz="1200">
                <a:solidFill>
                  <a:srgbClr val="C00000"/>
                </a:solidFill>
                <a:latin typeface="Helvetica" pitchFamily="2" charset="0"/>
              </a:rPr>
              <a:t>23 December 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BFF105-9852-CF94-FAEA-83A624E69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8958"/>
            <a:ext cx="4841423" cy="5759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651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C8806-A676-B498-1208-31125509E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75" y="139293"/>
            <a:ext cx="8543925" cy="733832"/>
          </a:xfrm>
        </p:spPr>
        <p:txBody>
          <a:bodyPr>
            <a:normAutofit/>
          </a:bodyPr>
          <a:lstStyle/>
          <a:p>
            <a:r>
              <a:rPr lang="en-GB" sz="2400"/>
              <a:t>Cleve Road — aggregate class by time of day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A456FB-3C6C-8CC5-818F-8C5F44E95712}"/>
              </a:ext>
            </a:extLst>
          </p:cNvPr>
          <p:cNvSpPr/>
          <p:nvPr/>
        </p:nvSpPr>
        <p:spPr>
          <a:xfrm>
            <a:off x="2429502" y="873125"/>
            <a:ext cx="1174704" cy="5208399"/>
          </a:xfrm>
          <a:prstGeom prst="rect">
            <a:avLst/>
          </a:prstGeom>
          <a:solidFill>
            <a:schemeClr val="accent2">
              <a:lumMod val="20000"/>
              <a:lumOff val="80000"/>
              <a:alpha val="4627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7C6BE5-A162-A14B-6B38-A17D656FBFD1}"/>
              </a:ext>
            </a:extLst>
          </p:cNvPr>
          <p:cNvSpPr/>
          <p:nvPr/>
        </p:nvSpPr>
        <p:spPr>
          <a:xfrm>
            <a:off x="3604206" y="873124"/>
            <a:ext cx="1284832" cy="5208399"/>
          </a:xfrm>
          <a:prstGeom prst="rect">
            <a:avLst/>
          </a:prstGeom>
          <a:solidFill>
            <a:schemeClr val="accent5">
              <a:lumMod val="20000"/>
              <a:lumOff val="80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43EC3C-403E-2302-A117-F63972C02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975" y="904445"/>
            <a:ext cx="6467299" cy="539391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</a:t>
            </a:r>
            <a:r>
              <a:rPr lang="en-GB" sz="900" b="1">
                <a:latin typeface="Monaco" pitchFamily="2" charset="77"/>
              </a:rPr>
              <a:t>Hour  Cycle  M/C   Car  LGV  Rig2  Rig3  Rig4  Art3  Art4  Art5+  Bus  Total  per Hour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 b="1">
                <a:latin typeface="Monaco" pitchFamily="2" charset="77"/>
              </a:rPr>
              <a:t> </a:t>
            </a:r>
            <a:r>
              <a:rPr lang="en-GB" sz="900">
                <a:latin typeface="Monaco" pitchFamily="2" charset="77"/>
              </a:rPr>
              <a:t>   0      0    0    15    0     0     0     0     0     0      0    0     15         2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1      0    0    13    0     0     0     0     0     0      0    0     13         1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2      0    0     9    0     0     0     0     0     0      0    0      9         1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3      0    0     7    0     0     0     0     0     0      0    0      7         1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4      0    0     2    1     0     0     0     0     0      0    0      3         0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5      0    0    11    1     0     0     0     0     0      0    0     12         1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6      1    0    79    7     1     0     0     0     0      0    0     88         9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7      2    1   248   37     3     0     0     0     0      0    0    291        29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en-GB" sz="900"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8      7    5   441   54     6     1     0     1     0      0    0    515        52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9     15    6   451   62     9     0     2     0     0      1    0    546        55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10     15    5   494   47    15     0     0     1     0      0    0    577        58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11     19    1   449   59    17     3     3     0     0      1    0    552        55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12     16    9   458   57    20     0     0     1     0      0    0    561        56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13     13    5   451   46     6     0     0     1     0      0    0    522        52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14      8    1   519   60    13     1     0     0     0      0    0    602        55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15      4    3   591   84    12     0     0     0     0      0    0    694        63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16      6    5   574   77     6     0     1     0     0      0    0    669        61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17      8    5   484   51     6     0     0     1     0      0    0    555        50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en-GB" sz="900"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18      2    5   336   39     3     0     0     0     0      0    0    385        35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19      7    1   246   26     4     0     0     0     0      0    0    284        26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20      0    0   176   22     3     0     0     0     0      0    0    201        18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21      0    2   118    8     0     0     0     0     0      0    0    128        12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22      1    1    87    9     0     0     0     0     0      0    0     98         9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23      0    0    42    3     0     0     0     0     0      0    0     45         4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---------------------------------------------------------------------------------------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Total    124   55  6301  750   124     5     6     5     0      2    0   7372        29</a:t>
            </a:r>
          </a:p>
        </p:txBody>
      </p:sp>
    </p:spTree>
    <p:extLst>
      <p:ext uri="{BB962C8B-B14F-4D97-AF65-F5344CB8AC3E}">
        <p14:creationId xmlns:p14="http://schemas.microsoft.com/office/powerpoint/2010/main" val="2107275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96426-19B8-0CD4-3DC9-F243E26F9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AFFDF-4C40-EBEB-2316-3B1DA1E33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8" y="149977"/>
            <a:ext cx="8543925" cy="733832"/>
          </a:xfrm>
        </p:spPr>
        <p:txBody>
          <a:bodyPr>
            <a:normAutofit/>
          </a:bodyPr>
          <a:lstStyle/>
          <a:p>
            <a:r>
              <a:rPr lang="en-GB" sz="2400"/>
              <a:t>Manor Road — When busy? When speeding?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A2918-CDB0-8819-1A80-914DC4EC44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518" y="903588"/>
            <a:ext cx="6419011" cy="574822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 b="1">
                <a:solidFill>
                  <a:srgbClr val="000000"/>
                </a:solidFill>
                <a:effectLst/>
                <a:latin typeface="Monaco" pitchFamily="2" charset="77"/>
              </a:rPr>
              <a:t>Date          Road             Counts                              Mean  Max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Thu 11 07:45  Manor Road N-&gt;S  13 = Car:9, LGV:3, Rig2:1             </a:t>
            </a:r>
            <a:r>
              <a:rPr lang="en-GB" sz="1050">
                <a:solidFill>
                  <a:schemeClr val="accent2"/>
                </a:solidFill>
                <a:effectLst/>
                <a:latin typeface="Monaco" pitchFamily="2" charset="77"/>
              </a:rPr>
              <a:t>24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Thu 11 10:30  Manor Road N-&gt;S  15 = Car:11, LGV:3, Rig2:1            17  &lt;20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06 11:00  Manor Road S-&gt;N  13 = Car:11, Rig2:2                   19  &lt;25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13 11:45  Manor Road S-&gt;N  13 = Car:10, LGV:3                    17  &lt;20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Mon 15 12:15  Manor Road S-&gt;N  15 = Car:13, LGV:2                    16  &lt;20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Mon 08 15:00  Manor Road S-&gt;N  12 = Car:9, LGV:2, Rig2:1             16  &lt;25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Sun 07 15:00  Manor Road N-&gt;S  12 = Car:11, Cycle:1                  16  &lt;25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Thu 11 15:15  Manor Road S-&gt;N  13 = Car:9, LGV:2, Cycle:1, </a:t>
            </a:r>
            <a:r>
              <a:rPr lang="en-GB" sz="1050">
                <a:solidFill>
                  <a:schemeClr val="accent5"/>
                </a:solidFill>
                <a:effectLst/>
                <a:latin typeface="Monaco" pitchFamily="2" charset="77"/>
              </a:rPr>
              <a:t>Art3:1</a:t>
            </a: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    16  &lt;25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Mon 08 15:30  Manor Road N-&gt;S  13 = Car:9, LGV:3, Cycle:1            21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Thu 11 16:00  Manor Road S-&gt;N  12 = Car:8, LGV:3, Rig2:1             21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105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 b="1">
                <a:solidFill>
                  <a:srgbClr val="000000"/>
                </a:solidFill>
                <a:effectLst/>
                <a:latin typeface="Monaco" pitchFamily="2" charset="77"/>
              </a:rPr>
              <a:t>Date          Road             Counts                    Mean  Max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Wed 10 08:15  Manor Road N-&gt;S  9 = Car:5, LGV:3, Rig3:1    32  </a:t>
            </a:r>
            <a:r>
              <a:rPr lang="en-GB" sz="1050">
                <a:solidFill>
                  <a:srgbClr val="FF0000"/>
                </a:solidFill>
                <a:effectLst/>
                <a:latin typeface="Monaco" pitchFamily="2" charset="77"/>
              </a:rPr>
              <a:t>&lt;55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Fri 05 15:00  Manor Road N-&gt;S  5 = Car:4, LGV:1            34  </a:t>
            </a:r>
            <a:r>
              <a:rPr lang="en-GB" sz="1050">
                <a:solidFill>
                  <a:srgbClr val="FF0000"/>
                </a:solidFill>
                <a:effectLst/>
                <a:latin typeface="Monaco" pitchFamily="2" charset="77"/>
              </a:rPr>
              <a:t>&lt;45</a:t>
            </a:r>
            <a:br>
              <a:rPr lang="en-GB" sz="1050">
                <a:solidFill>
                  <a:srgbClr val="FF0000"/>
                </a:solidFill>
                <a:effectLst/>
                <a:latin typeface="Monaco" pitchFamily="2" charset="77"/>
              </a:rPr>
            </a:br>
            <a:endParaRPr lang="en-GB" sz="1050">
              <a:solidFill>
                <a:srgbClr val="FF0000"/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Thu 11 20:00  Manor Road N-&gt;S  </a:t>
            </a:r>
            <a:r>
              <a:rPr lang="en-GB" sz="1050">
                <a:solidFill>
                  <a:srgbClr val="FF0000"/>
                </a:solidFill>
                <a:effectLst/>
                <a:latin typeface="Monaco" pitchFamily="2" charset="77"/>
              </a:rPr>
              <a:t>4 = Car:4                   58  &lt;60 &lt;- FFS?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06 20:00  Manor Road N-&gt;S  3 = Car:3                   35  &lt;40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Fri 12 20:00  Manor Road S-&gt;N  1 = Car:1               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Sun 07 20:00  Manor Road N-&gt;S  1 = Car:1               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Fri 05 20:15  Manor Road S-&gt;N  1 = Car:1                   28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Fri 12 22:30  Manor Road N-&gt;S  </a:t>
            </a:r>
            <a:r>
              <a:rPr lang="en-GB" sz="1050">
                <a:solidFill>
                  <a:srgbClr val="FF0000"/>
                </a:solidFill>
                <a:effectLst/>
                <a:latin typeface="Monaco" pitchFamily="2" charset="77"/>
              </a:rPr>
              <a:t>6 = Car:6                   34  &lt;45 &lt;- FFS?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Fri 12 22:30  Manor Road S-&gt;N  1 = Car:1               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latin typeface="Monaco" pitchFamily="2" charset="77"/>
              </a:rPr>
              <a:t>Sat 06 00:15  Manor Road N-&gt;S  2 = Car:2                   30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1050">
              <a:solidFill>
                <a:srgbClr val="000000"/>
              </a:solidFill>
              <a:effectLst/>
              <a:latin typeface="Monaco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1D80B1-0351-1848-DD36-C0A71578F253}"/>
              </a:ext>
            </a:extLst>
          </p:cNvPr>
          <p:cNvSpPr txBox="1"/>
          <p:nvPr/>
        </p:nvSpPr>
        <p:spPr>
          <a:xfrm>
            <a:off x="6644062" y="903588"/>
            <a:ext cx="3067423" cy="55259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108000" tIns="108000" rIns="108000" bIns="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GB" sz="2000" b="1">
                <a:latin typeface="Helvetica" pitchFamily="2" charset="0"/>
              </a:rPr>
              <a:t>Still building work</a:t>
            </a:r>
          </a:p>
          <a:p>
            <a:pPr>
              <a:spcAft>
                <a:spcPts val="1200"/>
              </a:spcAft>
            </a:pPr>
            <a:r>
              <a:rPr lang="en-GB" sz="2000">
                <a:latin typeface="Helvetica" pitchFamily="2" charset="0"/>
              </a:rPr>
              <a:t>Busy daylight hours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i="1">
                <a:latin typeface="Helvetica" pitchFamily="2" charset="0"/>
              </a:rPr>
              <a:t>But not that busy </a:t>
            </a:r>
            <a:endParaRPr lang="en-GB" sz="1600">
              <a:latin typeface="Helvetica" pitchFamily="2" charset="0"/>
            </a:endParaRPr>
          </a:p>
          <a:p>
            <a:pPr>
              <a:spcAft>
                <a:spcPts val="1200"/>
              </a:spcAft>
            </a:pPr>
            <a:r>
              <a:rPr lang="en-GB" sz="2000">
                <a:latin typeface="Helvetica" pitchFamily="2" charset="0"/>
              </a:rPr>
              <a:t>Traffic both ways</a:t>
            </a:r>
          </a:p>
          <a:p>
            <a:pPr>
              <a:spcAft>
                <a:spcPts val="1200"/>
              </a:spcAft>
            </a:pPr>
            <a:r>
              <a:rPr lang="en-GB" sz="2000">
                <a:latin typeface="Helvetica" pitchFamily="2" charset="0"/>
              </a:rPr>
              <a:t>LGVs here are 4x4s</a:t>
            </a:r>
          </a:p>
          <a:p>
            <a:pPr>
              <a:spcAft>
                <a:spcPts val="1200"/>
              </a:spcAft>
            </a:pPr>
            <a:r>
              <a:rPr lang="en-GB" sz="2000">
                <a:latin typeface="Helvetica" pitchFamily="2" charset="0"/>
              </a:rPr>
              <a:t>Mostly less than 25 mph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with exceptions...</a:t>
            </a:r>
          </a:p>
          <a:p>
            <a:pPr>
              <a:spcAft>
                <a:spcPts val="1200"/>
              </a:spcAft>
            </a:pPr>
            <a:endParaRPr lang="en-GB" sz="2000">
              <a:latin typeface="Helvetica" pitchFamily="2" charset="0"/>
            </a:endParaRPr>
          </a:p>
          <a:p>
            <a:pPr>
              <a:spcAft>
                <a:spcPts val="1200"/>
              </a:spcAft>
            </a:pPr>
            <a:r>
              <a:rPr lang="en-GB" sz="2000">
                <a:latin typeface="Helvetica" pitchFamily="2" charset="0"/>
              </a:rPr>
              <a:t>Speeding by several cars</a:t>
            </a:r>
          </a:p>
          <a:p>
            <a:pPr marL="90900" indent="-90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Worst in evening</a:t>
            </a:r>
          </a:p>
          <a:p>
            <a:pPr marL="90900" indent="-90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Similar "boy racer" pattern was seen in 2024</a:t>
            </a:r>
          </a:p>
          <a:p>
            <a:pPr marL="90900" indent="-90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>
                <a:solidFill>
                  <a:srgbClr val="FF0000"/>
                </a:solidFill>
                <a:latin typeface="Helvetica" pitchFamily="2" charset="0"/>
              </a:rPr>
              <a:t>No excuse for 60 mph here, heading to dead end...</a:t>
            </a:r>
          </a:p>
          <a:p>
            <a:pPr>
              <a:spcAft>
                <a:spcPts val="1200"/>
              </a:spcAft>
            </a:pPr>
            <a:endParaRPr lang="en-GB" sz="200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365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17DA6-36CD-5AE2-1C7B-509E4FE28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CB0DE-FA89-8E35-9F6D-1EF93DCB1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75" y="139293"/>
            <a:ext cx="8543925" cy="733832"/>
          </a:xfrm>
        </p:spPr>
        <p:txBody>
          <a:bodyPr>
            <a:normAutofit/>
          </a:bodyPr>
          <a:lstStyle/>
          <a:p>
            <a:r>
              <a:rPr lang="en-GB" sz="2400"/>
              <a:t>Manor Road — aggregate class by time of day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911EA9-6A0B-D0BC-F045-8516A7EF7AC8}"/>
              </a:ext>
            </a:extLst>
          </p:cNvPr>
          <p:cNvSpPr/>
          <p:nvPr/>
        </p:nvSpPr>
        <p:spPr>
          <a:xfrm>
            <a:off x="2429502" y="873125"/>
            <a:ext cx="1174704" cy="5208399"/>
          </a:xfrm>
          <a:prstGeom prst="rect">
            <a:avLst/>
          </a:prstGeom>
          <a:solidFill>
            <a:schemeClr val="accent2">
              <a:lumMod val="20000"/>
              <a:lumOff val="80000"/>
              <a:alpha val="4627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95BCFF-DE20-A955-FC82-5E560EDB72F6}"/>
              </a:ext>
            </a:extLst>
          </p:cNvPr>
          <p:cNvSpPr/>
          <p:nvPr/>
        </p:nvSpPr>
        <p:spPr>
          <a:xfrm>
            <a:off x="3604206" y="873124"/>
            <a:ext cx="1284832" cy="5208399"/>
          </a:xfrm>
          <a:prstGeom prst="rect">
            <a:avLst/>
          </a:prstGeom>
          <a:solidFill>
            <a:schemeClr val="accent5">
              <a:lumMod val="20000"/>
              <a:lumOff val="80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3D97AA8-E2D2-0853-57C9-A5BCC7C5F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975" y="904445"/>
            <a:ext cx="6467299" cy="539391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 b="1">
                <a:latin typeface="Monaco" pitchFamily="2" charset="77"/>
              </a:rPr>
              <a:t> Hour  Cycle  M/C   Car  LGV  Rig2  Rig3  Rig4  Art3  Art4  Art5+  Bus  Total  per Hour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0      0    0    19    3     0     0     0     0     0      0    0     22         2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1      0    0     5    0     2     0     0     0     0      0    0      7         1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2      0    0     1    0     1     0     0     0     0      0    0      2         0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3      0    0     1    0     0     0     0     0     0      0    0      1         0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4      0    0     4    0     0     0     0     0     0      0    0      4         0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5      0    0     8    0     1     0     0     0     0      0    0      9         1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6      0    0    29    6     0     0     0     0     0      0    0     35         4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en-GB" sz="900"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7      0    1   154   44     3     0     0     1     0      0    0    203        20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8      0    1   191   51     6     1     0     3     0      0    0    253        25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9     10    1   209   51    12     0     1     2     0      0    0    286        29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10      5    1   256   45    12     3     1     0     0      0    0    323        32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11      8    1   283   48     6     3     0     1     0      0    0    350        35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12      4    1   254   44    12     2     0     0     0      0    0    317        32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13      5    3   216   52     6     2     0     0     0      0    0    284        28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14      1    2   212   55     7     6     0     1     0      0    0    284        26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15      8    2   354   66     4     1     1     3     0      0    0    439        40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16      1    0   306   58     6     1     0     0     0      0    0    372        34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17      1    0   230   22     3     1     0     0     0      0    0    257        23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en-GB" sz="900"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18      0    0   172   27     2     1     0     0     0      0    0    202        18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19      5    0   158   13     2     2     0     0     0      0    0    180        16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20      0    1   122   10     1     0     0     0     0      0    0    134        12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21      1    0    72    3     1     1     0     0     0      0    0     78         7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22      1    0    59    6     0     0     0     0     0      0    0     66         6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23      0    0    26    1     1     0     0     0     0      0    0     28         3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---------------------------------------------------------------------------------------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Total     50   14  3341  605    88    24     3    11     0      0    0   4136        16</a:t>
            </a:r>
          </a:p>
        </p:txBody>
      </p:sp>
    </p:spTree>
    <p:extLst>
      <p:ext uri="{BB962C8B-B14F-4D97-AF65-F5344CB8AC3E}">
        <p14:creationId xmlns:p14="http://schemas.microsoft.com/office/powerpoint/2010/main" val="2102241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CE298-16DA-8EC7-5BC8-59D464535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C70C6-0DEF-B184-0B52-EFAF7059F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8" y="149977"/>
            <a:ext cx="8543925" cy="733832"/>
          </a:xfrm>
        </p:spPr>
        <p:txBody>
          <a:bodyPr>
            <a:normAutofit/>
          </a:bodyPr>
          <a:lstStyle/>
          <a:p>
            <a:r>
              <a:rPr lang="en-GB" sz="2400"/>
              <a:t>Elvendon Road — When busy? When speeding?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620F3-01E6-2E80-5427-2906363BF6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518" y="903588"/>
            <a:ext cx="6419011" cy="574822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 b="1">
                <a:solidFill>
                  <a:srgbClr val="000000"/>
                </a:solidFill>
                <a:effectLst/>
                <a:latin typeface="Monaco" pitchFamily="2" charset="77"/>
              </a:rPr>
              <a:t>Date          Road                Counts                       Mean  Max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Mon 08 08:00  Elvendon Road E-&gt;W  21 = Car:19, LGV:2             18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Tue 09 08:00  Elvendon Road E-&gt;W  19 = Car:17, LGV:2             20  &lt;25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Fri 12 08:00  Elvendon Road E-&gt;W  17 = Car:15, LGV:2             19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Fri 12 08:30  Elvendon Road E-&gt;W  17 = Car:10, LGV:7             20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06 10:15  Elvendon Road E-&gt;W  19 = Car:18, Cycle:1           16  &lt;25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Mon 15 11:45  Elvendon Road W-&gt;E  18 = Car:14, LGV:3, M/C:1      22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06 12:45  Elvendon Road W-&gt;E  23 = Car:19, LGV:3, Cycle:1    20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Thu 11 15:45  Elvendon Road W-&gt;E  23 = Car:20, LGV:3             20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Mon 08 15:45  Elvendon Road W-&gt;E  19 = Car:17, LGV:2             20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Mon 08 18:15  Elvendon Road E-&gt;W  19 = Car:16, LGV:2, Rig2:1     19  </a:t>
            </a:r>
            <a:r>
              <a:rPr lang="en-GB" sz="1050">
                <a:solidFill>
                  <a:schemeClr val="accent2"/>
                </a:solidFill>
                <a:effectLst/>
                <a:latin typeface="Monaco" pitchFamily="2" charset="77"/>
              </a:rPr>
              <a:t>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105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 b="1">
                <a:solidFill>
                  <a:srgbClr val="000000"/>
                </a:solidFill>
                <a:effectLst/>
                <a:latin typeface="Monaco" pitchFamily="2" charset="77"/>
              </a:rPr>
              <a:t>Date          Road                Counts            Mean  Max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13 07:30  Elvendon Road W-&gt;E  2 = LGV:2           </a:t>
            </a:r>
            <a:r>
              <a:rPr lang="en-GB" sz="1050">
                <a:solidFill>
                  <a:schemeClr val="accent2"/>
                </a:solidFill>
                <a:effectLst/>
                <a:latin typeface="Monaco" pitchFamily="2" charset="77"/>
              </a:rPr>
              <a:t>33  &lt;40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13 07:45  Elvendon Road W-&gt;E  3 = LGV:2, Car:1    </a:t>
            </a:r>
            <a:r>
              <a:rPr lang="en-GB" sz="1050">
                <a:effectLst/>
                <a:latin typeface="Monaco" pitchFamily="2" charset="77"/>
              </a:rPr>
              <a:t>28</a:t>
            </a:r>
            <a:r>
              <a:rPr lang="en-GB" sz="1050">
                <a:solidFill>
                  <a:schemeClr val="accent2"/>
                </a:solidFill>
                <a:effectLst/>
                <a:latin typeface="Monaco" pitchFamily="2" charset="77"/>
              </a:rPr>
              <a:t>  &lt;40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13 09:00  Elvendon Road W-&gt;E  3 = LGV:2, Car:1    30  </a:t>
            </a:r>
            <a:r>
              <a:rPr lang="en-GB" sz="1050">
                <a:solidFill>
                  <a:srgbClr val="FF0000"/>
                </a:solidFill>
                <a:effectLst/>
                <a:latin typeface="Monaco" pitchFamily="2" charset="77"/>
              </a:rPr>
              <a:t>&lt;45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13 10:45  Elvendon Road E-&gt;W  2 = Car:1, LGV:1    30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105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Mon 15 19:45  Elvendon Road W-&gt;E  2 = Car:2           28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Thu 11 20:00  Elvendon Road E-&gt;W  1 = Car:1           28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Mon 08 20:30  Elvendon Road E-&gt;W  1 = Car:1           28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Fri 12 22:00  Elvendon Road E-&gt;W  1 = Car:1           28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Thu 11 23:00  Elvendon Road W-&gt;E  1 = LGV:1       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latin typeface="Monaco" pitchFamily="2" charset="77"/>
              </a:rPr>
              <a:t>Sat 13 02:45  Elvendon Road E-&gt;W  1 = LGV:1           28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1050">
              <a:solidFill>
                <a:srgbClr val="000000"/>
              </a:solidFill>
              <a:effectLst/>
              <a:latin typeface="Monaco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C44E0B-DA89-4BF2-0802-135E99052104}"/>
              </a:ext>
            </a:extLst>
          </p:cNvPr>
          <p:cNvSpPr txBox="1"/>
          <p:nvPr/>
        </p:nvSpPr>
        <p:spPr>
          <a:xfrm>
            <a:off x="6534059" y="903588"/>
            <a:ext cx="3067423" cy="55259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108000" tIns="108000" rIns="108000" bIns="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GB" sz="2000" b="1">
                <a:latin typeface="Helvetica" pitchFamily="2" charset="0"/>
              </a:rPr>
              <a:t>Station run?</a:t>
            </a:r>
          </a:p>
          <a:p>
            <a:pPr>
              <a:spcAft>
                <a:spcPts val="1200"/>
              </a:spcAft>
            </a:pPr>
            <a:r>
              <a:rPr lang="en-GB" sz="2000">
                <a:latin typeface="Helvetica" pitchFamily="2" charset="0"/>
              </a:rPr>
              <a:t>Busy into village (E to W) in the morning</a:t>
            </a:r>
          </a:p>
          <a:p>
            <a:pPr>
              <a:spcAft>
                <a:spcPts val="1200"/>
              </a:spcAft>
            </a:pPr>
            <a:r>
              <a:rPr lang="en-GB" sz="2000">
                <a:latin typeface="Helvetica" pitchFamily="2" charset="0"/>
              </a:rPr>
              <a:t>Busy other way (W to E) in afternoon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Usual some over 25 mph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Includes vans / pickups</a:t>
            </a:r>
          </a:p>
          <a:p>
            <a:pPr>
              <a:spcAft>
                <a:spcPts val="1200"/>
              </a:spcAft>
            </a:pPr>
            <a:endParaRPr lang="en-GB" sz="2000">
              <a:latin typeface="Helvetica" pitchFamily="2" charset="0"/>
            </a:endParaRPr>
          </a:p>
          <a:p>
            <a:pPr>
              <a:spcAft>
                <a:spcPts val="1200"/>
              </a:spcAft>
            </a:pPr>
            <a:r>
              <a:rPr lang="en-GB" sz="2000">
                <a:latin typeface="Helvetica" pitchFamily="2" charset="0"/>
              </a:rPr>
              <a:t>Speeding by individuals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But small groups of LGVs on Sat 13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Max speeds over 30 mph, dangerous in residential road</a:t>
            </a:r>
          </a:p>
        </p:txBody>
      </p:sp>
    </p:spTree>
    <p:extLst>
      <p:ext uri="{BB962C8B-B14F-4D97-AF65-F5344CB8AC3E}">
        <p14:creationId xmlns:p14="http://schemas.microsoft.com/office/powerpoint/2010/main" val="3313455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D8FA4-C400-1D76-A97F-83739D556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7DF10-A839-C6A1-DFFF-7F2AC9A09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75" y="139293"/>
            <a:ext cx="8543925" cy="733832"/>
          </a:xfrm>
        </p:spPr>
        <p:txBody>
          <a:bodyPr>
            <a:normAutofit/>
          </a:bodyPr>
          <a:lstStyle/>
          <a:p>
            <a:r>
              <a:rPr lang="en-GB" sz="2400"/>
              <a:t>Elvendon Road — aggregate class by time of day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0746F4-7BA0-1084-793C-7B8724EE7B5F}"/>
              </a:ext>
            </a:extLst>
          </p:cNvPr>
          <p:cNvSpPr/>
          <p:nvPr/>
        </p:nvSpPr>
        <p:spPr>
          <a:xfrm>
            <a:off x="2429502" y="873125"/>
            <a:ext cx="1174704" cy="5208399"/>
          </a:xfrm>
          <a:prstGeom prst="rect">
            <a:avLst/>
          </a:prstGeom>
          <a:solidFill>
            <a:schemeClr val="accent2">
              <a:lumMod val="20000"/>
              <a:lumOff val="80000"/>
              <a:alpha val="4627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D30F84-9943-C72D-878B-8F8A47F191FE}"/>
              </a:ext>
            </a:extLst>
          </p:cNvPr>
          <p:cNvSpPr/>
          <p:nvPr/>
        </p:nvSpPr>
        <p:spPr>
          <a:xfrm>
            <a:off x="3604206" y="873124"/>
            <a:ext cx="1284832" cy="5208399"/>
          </a:xfrm>
          <a:prstGeom prst="rect">
            <a:avLst/>
          </a:prstGeom>
          <a:solidFill>
            <a:schemeClr val="accent5">
              <a:lumMod val="20000"/>
              <a:lumOff val="80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720FAA-4CFF-B6D1-EDE0-997203537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975" y="904445"/>
            <a:ext cx="6467299" cy="539391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</a:t>
            </a:r>
            <a:r>
              <a:rPr lang="en-GB" sz="900" b="1">
                <a:latin typeface="Monaco" pitchFamily="2" charset="77"/>
              </a:rPr>
              <a:t>Hour  Cycle  M/C   Car  LGV  Rig2  Rig3  Rig4  Art3  Art4  Art5+  Bus  Total  per Hour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 b="1">
                <a:latin typeface="Monaco" pitchFamily="2" charset="77"/>
              </a:rPr>
              <a:t>   </a:t>
            </a:r>
            <a:r>
              <a:rPr lang="en-GB" sz="900">
                <a:latin typeface="Monaco" pitchFamily="2" charset="77"/>
              </a:rPr>
              <a:t> 0      0    0    10    0     0     0     0     0     0      0    0     10         1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1      0    0     7    0     0     0     0     0     0      0    0      7         1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2      0    0     1    1     1     0     0     0     0      0    0      3         0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3      0    0     0    1     0     0     0     0     0      0    0      1         0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4      0    0     3    4     1     0     0     0     0      0    0      8         1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5      0    0    23    2     0     0     0     0     0      0    0     25         3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6      2    2    47   11     0     0     0     0     0      0    0     62         8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en-GB" sz="900"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7      0    4   161   20     1     1     0     2     0      0    0    189        25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8      6    2   249   63     5     0     0     1     0      0    0    326        43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9      3    1   213   34     7     0     1     0     0      0    0    259        34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10      7    1   343   50    15     1     2     1     0      0    0    420        55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11     15    7   357   83    16     6     0     0     0      0    0    484        64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12      6    6   389   67    21     0     0     1     0      0    0    490        65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13      4    3   362   75    17     1     0     0     0      0    0    462        61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14      4    5   365   71    14     1     0     3     0      0    0    463        61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15      6    3   445   81    15     0     1     0     0      0    0    551        73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16      8    1   303   71    10     2     0     0     0      0    0    395        52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17      2    1   327   44     2     1     0     0     0      0    0    377        50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en-GB" sz="900"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18      1    3   269   47     4     1     0     0     0      0    0    325        43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19      2    1   180   33     3     1     0     0     0      0    0    220        29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20      1    2    93   16     4     1     0     0     0      0    0    117        15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21      0    2    72    5     3     0     0     0     0      0    0     82        11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22      0    0    53    5     0     0     0     0     0      0    0     58         8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23      0    0    23    2     0     0     0     0     0      0    0     25         3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---------------------------------------------------------------------------------------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Total     67   44  4295  786   139    16     4     8     0      0    0   5359        29</a:t>
            </a:r>
          </a:p>
        </p:txBody>
      </p:sp>
    </p:spTree>
    <p:extLst>
      <p:ext uri="{BB962C8B-B14F-4D97-AF65-F5344CB8AC3E}">
        <p14:creationId xmlns:p14="http://schemas.microsoft.com/office/powerpoint/2010/main" val="2616785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10CD8-7E91-211E-F86A-C31C13E3A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70205-E80B-9094-3832-B43E57D35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8" y="149977"/>
            <a:ext cx="8888909" cy="733832"/>
          </a:xfrm>
        </p:spPr>
        <p:txBody>
          <a:bodyPr>
            <a:normAutofit/>
          </a:bodyPr>
          <a:lstStyle/>
          <a:p>
            <a:r>
              <a:rPr lang="en-GB" sz="2400"/>
              <a:t>Gatehampton Road — When busy? When speeding?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DB5EE-0FB4-7C38-662C-233FD0FCCE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518" y="903588"/>
            <a:ext cx="6976306" cy="574822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Date          Road                   Counts                             Mean  Max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06 09:00  Gatehampton Road S-&gt;N  19 = Car:16, LGV:2, Cycle:1          15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13 10:45  Gatehampton Road S-&gt;N  16 = Car:11, LGV:3, M/C:1, </a:t>
            </a:r>
            <a:r>
              <a:rPr lang="en-GB" sz="1050">
                <a:solidFill>
                  <a:schemeClr val="accent5"/>
                </a:solidFill>
                <a:effectLst/>
                <a:latin typeface="Monaco" pitchFamily="2" charset="77"/>
              </a:rPr>
              <a:t>Art3:1</a:t>
            </a: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    19  &lt;25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13 12:15  Gatehampton Road S-&gt;N  18 = Car:17, LGV:1                   18  &lt;25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13 12:15  Gatehampton Road N-&gt;S  16 = Car:14, Cycle:1, LGV:1          23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06 12:45  Gatehampton Road N-&gt;S  17 = Car:16, LGV:1                   23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13 13:30  Gatehampton Road N-&gt;S  17 = Car:14, LGV:2, Cycle:1          20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06 13:45  Gatehampton Road N-&gt;S  17 = Car:13, LGV:4                   24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06 15:45  Gatehampton Road S-&gt;N  20 = Car:16, LGV:3, M/C:1            18  &lt;25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06 16:00  Gatehampton Road S-&gt;N  33 = Car:32, LGV:1                   19  &lt;40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13 16:00  Gatehampton Road S-&gt;N  17 = Car:17                          21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105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Date          Road                   Counts            Mean  Max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Mon 08 04:30  Gatehampton Road S-&gt;N  1 = LGV:1           38  &lt;40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13 05:45  Gatehampton Road S-&gt;N  1 = LGV:1       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Sun 14 05:45  Gatehampton Road S-&gt;N  1 = LGV:1       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Fri 12 06:00  Gatehampton Road N-&gt;S  3 = Car:2, LGV:1    31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105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06 19:15  Gatehampton Road S-&gt;N  1 = Car:1       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Tue 09 19:15  Gatehampton Road N-&gt;S  1 = Car:1       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Mon 08 19:30  Gatehampton Road N-&gt;S  1 = Car:1           38  &lt;40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Sat 13 19:45  Gatehampton Road S-&gt;N  1 = LGV:1       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Mon 15 19:45  Gatehampton Road S-&gt;N  1 = LGV:1       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1050">
                <a:solidFill>
                  <a:srgbClr val="000000"/>
                </a:solidFill>
                <a:effectLst/>
                <a:latin typeface="Monaco" pitchFamily="2" charset="77"/>
              </a:rPr>
              <a:t>Mon 08 20:30  Gatehampton Road S-&gt;N  2 = Car:2           30  &lt;40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660B9D-7BA7-E22D-6088-D4DEC5F488E0}"/>
              </a:ext>
            </a:extLst>
          </p:cNvPr>
          <p:cNvSpPr txBox="1"/>
          <p:nvPr/>
        </p:nvSpPr>
        <p:spPr>
          <a:xfrm>
            <a:off x="6957690" y="903588"/>
            <a:ext cx="2643792" cy="55259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108000" tIns="108000" rIns="108000" bIns="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GB" sz="1600" b="1">
                <a:latin typeface="Helvetica" pitchFamily="2" charset="0"/>
              </a:rPr>
              <a:t>Football traffic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Busy times all on Saturdays, to and from Sheepcot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600">
              <a:latin typeface="Helvetica" pitchFamily="2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600">
              <a:latin typeface="Helvetica" pitchFamily="2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600">
              <a:latin typeface="Helvetica" pitchFamily="2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600">
              <a:latin typeface="Helvetica" pitchFamily="2" charset="0"/>
            </a:endParaRPr>
          </a:p>
          <a:p>
            <a:pPr>
              <a:spcAft>
                <a:spcPts val="1200"/>
              </a:spcAft>
            </a:pPr>
            <a:r>
              <a:rPr lang="en-GB" sz="1600" b="1">
                <a:latin typeface="Helvetica" pitchFamily="2" charset="0"/>
              </a:rPr>
              <a:t>Speeding by individuals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Early morning vans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Evening cars</a:t>
            </a:r>
          </a:p>
        </p:txBody>
      </p:sp>
    </p:spTree>
    <p:extLst>
      <p:ext uri="{BB962C8B-B14F-4D97-AF65-F5344CB8AC3E}">
        <p14:creationId xmlns:p14="http://schemas.microsoft.com/office/powerpoint/2010/main" val="1545378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EC210-DF0B-79BF-ADAB-8BB5746C2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77864-CE1E-26B0-DDF5-0C4475716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75" y="139293"/>
            <a:ext cx="8543925" cy="733832"/>
          </a:xfrm>
        </p:spPr>
        <p:txBody>
          <a:bodyPr>
            <a:normAutofit/>
          </a:bodyPr>
          <a:lstStyle/>
          <a:p>
            <a:r>
              <a:rPr lang="en-GB" sz="2400"/>
              <a:t>Gatehampton Road — aggregate class by time of day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515A22-DD43-707B-8154-C503E7837C47}"/>
              </a:ext>
            </a:extLst>
          </p:cNvPr>
          <p:cNvSpPr/>
          <p:nvPr/>
        </p:nvSpPr>
        <p:spPr>
          <a:xfrm>
            <a:off x="2429502" y="873125"/>
            <a:ext cx="1174704" cy="5208399"/>
          </a:xfrm>
          <a:prstGeom prst="rect">
            <a:avLst/>
          </a:prstGeom>
          <a:solidFill>
            <a:schemeClr val="accent2">
              <a:lumMod val="20000"/>
              <a:lumOff val="80000"/>
              <a:alpha val="4627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00402C-F7B1-F28D-9760-72A6A6C1C38A}"/>
              </a:ext>
            </a:extLst>
          </p:cNvPr>
          <p:cNvSpPr/>
          <p:nvPr/>
        </p:nvSpPr>
        <p:spPr>
          <a:xfrm>
            <a:off x="3604206" y="873124"/>
            <a:ext cx="1284832" cy="5208399"/>
          </a:xfrm>
          <a:prstGeom prst="rect">
            <a:avLst/>
          </a:prstGeom>
          <a:solidFill>
            <a:schemeClr val="accent5">
              <a:lumMod val="20000"/>
              <a:lumOff val="80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EE345C6-234A-AA25-DB94-2B5975A10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918" y="873125"/>
            <a:ext cx="6467299" cy="539391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</a:t>
            </a:r>
            <a:r>
              <a:rPr lang="en-GB" sz="900" b="1">
                <a:latin typeface="Monaco" pitchFamily="2" charset="77"/>
              </a:rPr>
              <a:t>Hour  Cycle  M/C   Car   LGV  Rig2  Rig3  Rig4  Art3  Art4  Art5+  Bus  Total  per Hour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 b="1">
                <a:latin typeface="Monaco" pitchFamily="2" charset="77"/>
              </a:rPr>
              <a:t> </a:t>
            </a:r>
            <a:r>
              <a:rPr lang="en-GB" sz="900">
                <a:latin typeface="Monaco" pitchFamily="2" charset="77"/>
              </a:rPr>
              <a:t>   0      0    0    10     1     0     0     0     0     0      0    0     11         1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1      0    0     6     2     0     0     0     0     0      0    0      8         1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2      0    0     2     3     1     0     0     0     0      0    0      6         1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3      0    0     2     3     1     0     0     0     0      0    0      6         1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4      0    0     3     2     0     0     0     0     0      0    0      5         0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5      0    3    16    10     0     0     0     0     0      0    0     29         3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6      0    2    73    10     0     0     0     0     0      0    0     85         8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en-GB" sz="900"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7      3    7   188    55     2     0     0     0     0      2    0    257        26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8      5    5   324    62     9     1     0     3     0      1    0    410        41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9     15    8   389    82    13     0     0     2     0      0    0    509        51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10      9   13   375    82    22     1     0     2     0      1    0    505        50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11      8    5   328    84    27     3     0     2     0      0    0    457        46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12     17    4   383    88    16     1     1     3     0      0    0    513        51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13      8   10   342    75     9     0     0     3     0      0    0    447        45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14      7    3   355    86    14     0     1     1     0      0    0    467        42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15      7   10   471   114    13     1     0     3     0      0    0    619        56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16      5    4   427    72     3     0     0     0     0      0    0    511        46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17      1    1   266    54     5     0     0     0     0      0    0    327        30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18      0    2   252    40     4     0     0     0     0      0    0    298        27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19      0    1   227    39     1     0     1     1     0      0    0    270        25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20      0    3   121    20     1     0     0     0     0      0    0    145        13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21      1    0    68    11     0     0     0     0     0      0    0     80         7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22      0    1    40     5     0     0     0     0     0      0    0     46         4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23      0    0    23     5     0     0     0     0     0      0    0     28         3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----------------------------------------------------------------------------------------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Total     86   82  4691  1005   141     7     3    20     0      4    0   6039        24</a:t>
            </a:r>
          </a:p>
        </p:txBody>
      </p:sp>
    </p:spTree>
    <p:extLst>
      <p:ext uri="{BB962C8B-B14F-4D97-AF65-F5344CB8AC3E}">
        <p14:creationId xmlns:p14="http://schemas.microsoft.com/office/powerpoint/2010/main" val="1029089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15F842-6306-EFE0-89AE-5E05AD013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AFA29-BB89-0F19-D72B-220A6B9D3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8" y="149977"/>
            <a:ext cx="8888909" cy="733832"/>
          </a:xfrm>
        </p:spPr>
        <p:txBody>
          <a:bodyPr>
            <a:normAutofit/>
          </a:bodyPr>
          <a:lstStyle/>
          <a:p>
            <a:r>
              <a:rPr lang="en-GB" sz="2400"/>
              <a:t>B4009 High Street — When busy? When speeding?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FC794-A2B7-603F-827A-70B2D7EF74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517" y="903588"/>
            <a:ext cx="7051934" cy="574822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 b="1">
                <a:solidFill>
                  <a:srgbClr val="000000"/>
                </a:solidFill>
                <a:effectLst/>
                <a:latin typeface="Monaco" pitchFamily="2" charset="77"/>
              </a:rPr>
              <a:t>Date          Road                    Counts                                              Mean  Max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Mon 08 08:15  B4009 High Street W-&gt;E  84 = Car:70, LGV:8, Rig2:2, Rig3:2, Cycle:1, Bus:1    19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Thu 11 08:30  B4009 High Street W-&gt;E  93 = Car:81, LGV:10, Rig2:2                           17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Mon 08 08:30  B4009 High Street W-&gt;E  78 = Car:66, LGV:5, Rig3:5, </a:t>
            </a:r>
            <a:r>
              <a:rPr lang="en-GB" sz="900">
                <a:solidFill>
                  <a:schemeClr val="accent5"/>
                </a:solidFill>
                <a:effectLst/>
                <a:latin typeface="Monaco" pitchFamily="2" charset="77"/>
              </a:rPr>
              <a:t>Art3:1, Art5+:1</a:t>
            </a: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           19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Fri 05 15:15  B4009 High Street E-&gt;W  78 = Car:66, LGV:8, Rig2:2, M/C:1, </a:t>
            </a:r>
            <a:r>
              <a:rPr lang="en-GB" sz="900">
                <a:solidFill>
                  <a:schemeClr val="accent5"/>
                </a:solidFill>
                <a:effectLst/>
                <a:latin typeface="Monaco" pitchFamily="2" charset="77"/>
              </a:rPr>
              <a:t>Art3:1 </a:t>
            </a: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            19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Fri 12 15:30  B4009 High Street W-&gt;E  80 = Car:66, LGV:10, M/C:3, Cycle:1                   18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Fri 12 15:45  B4009 High Street E-&gt;W  76 = Car:59, LGV:15, Cycle:1, M/C:1                   18  &lt;25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Mon 15 16:00  B4009 High Street E-&gt;W  79 = Car:70, LGV:7, Rig2:1, Bus:1                     15  &lt;25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Mon 08 16:30  B4009 High Street E-&gt;W  78 = Car:70, LGV:7, Rig2:1                            18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Mon 08 17:00  B4009 High Street W-&gt;E  75 = Car:68, Rig3:5, LGV:2                            20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Mon 08 17:30  B4009 High Street W-&gt;E  78 = Car:69, Rig3:4, LGV:3, M/C:1, </a:t>
            </a:r>
            <a:r>
              <a:rPr lang="en-GB" sz="900">
                <a:solidFill>
                  <a:schemeClr val="accent5"/>
                </a:solidFill>
                <a:effectLst/>
                <a:latin typeface="Monaco" pitchFamily="2" charset="77"/>
              </a:rPr>
              <a:t>Art3:1 </a:t>
            </a: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            20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 b="1">
                <a:solidFill>
                  <a:srgbClr val="000000"/>
                </a:solidFill>
                <a:effectLst/>
                <a:latin typeface="Monaco" pitchFamily="2" charset="77"/>
              </a:rPr>
              <a:t>Date          Road                    Counts            Mean  Max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Mon 08 01:00  B4009 High Street W-&gt;E  1 = Car:1       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Mon 15 01:15  B4009 High Street W-&gt;E  1 = Car:1           </a:t>
            </a:r>
            <a:r>
              <a:rPr lang="en-GB" sz="900">
                <a:solidFill>
                  <a:schemeClr val="accent2"/>
                </a:solidFill>
                <a:effectLst/>
                <a:latin typeface="Monaco" pitchFamily="2" charset="77"/>
              </a:rPr>
              <a:t>38  &lt;40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Sat 06 02:30  B4009 High Street W-&gt;E  1 = LGV:1       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Sat 13 04:30  B4009 High Street W-&gt;E  1 = Car:1           </a:t>
            </a:r>
            <a:r>
              <a:rPr lang="en-GB" sz="900">
                <a:solidFill>
                  <a:schemeClr val="accent2"/>
                </a:solidFill>
                <a:effectLst/>
                <a:latin typeface="Monaco" pitchFamily="2" charset="77"/>
              </a:rPr>
              <a:t>38  &lt;40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Mon 08 04:30  B4009 High Street W-&gt;E  2 = Car:1, LGV:1    </a:t>
            </a:r>
            <a:r>
              <a:rPr lang="en-GB" sz="900">
                <a:solidFill>
                  <a:schemeClr val="accent2"/>
                </a:solidFill>
                <a:effectLst/>
                <a:latin typeface="Monaco" pitchFamily="2" charset="77"/>
              </a:rPr>
              <a:t>33  &lt;40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Mon 08 05:00  B4009 High Street W-&gt;E  1 = Car:1       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Sat 06 05:15  B4009 High Street W-&gt;E  1 = LGV:1       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Sun 14 05:30  B4009 High Street W-&gt;E  1 = Car:1           </a:t>
            </a:r>
            <a:r>
              <a:rPr lang="en-GB" sz="900">
                <a:solidFill>
                  <a:srgbClr val="FF0000"/>
                </a:solidFill>
                <a:effectLst/>
                <a:latin typeface="Monaco" pitchFamily="2" charset="77"/>
              </a:rPr>
              <a:t>43  &lt;45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Sat 13 06:00  B4009 High Street W-&gt;E  2 = Car:2           </a:t>
            </a:r>
            <a:r>
              <a:rPr lang="en-GB" sz="900">
                <a:solidFill>
                  <a:schemeClr val="accent2"/>
                </a:solidFill>
                <a:effectLst/>
                <a:latin typeface="Monaco" pitchFamily="2" charset="77"/>
              </a:rPr>
              <a:t>36  &lt;40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Sun 07 06:45  B4009 High Street W-&gt;E  2 = Car:2           33  &lt;35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EC2B4E-7732-EB91-7B6F-F6FF0DF20F6E}"/>
              </a:ext>
            </a:extLst>
          </p:cNvPr>
          <p:cNvSpPr txBox="1"/>
          <p:nvPr/>
        </p:nvSpPr>
        <p:spPr>
          <a:xfrm>
            <a:off x="7287698" y="903588"/>
            <a:ext cx="2313783" cy="552595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108000" tIns="108000" rIns="108000" bIns="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GB" sz="1600" b="1">
                <a:latin typeface="Helvetica" pitchFamily="2" charset="0"/>
              </a:rPr>
              <a:t>Main through road</a:t>
            </a:r>
          </a:p>
          <a:p>
            <a:pPr marL="141750" indent="-141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Tidal flow – up to rail bridge 8:15–8:30</a:t>
            </a:r>
          </a:p>
          <a:p>
            <a:pPr marL="141750" indent="-141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Afternoon peaks in both directions</a:t>
            </a:r>
          </a:p>
          <a:p>
            <a:pPr marL="141750" indent="-141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Volume about 6 times more than side roads</a:t>
            </a:r>
          </a:p>
          <a:p>
            <a:pPr>
              <a:spcAft>
                <a:spcPts val="1200"/>
              </a:spcAft>
            </a:pPr>
            <a:endParaRPr lang="en-GB" sz="1600">
              <a:latin typeface="Helvetica" pitchFamily="2" charset="0"/>
            </a:endParaRPr>
          </a:p>
          <a:p>
            <a:pPr>
              <a:spcAft>
                <a:spcPts val="1200"/>
              </a:spcAft>
            </a:pPr>
            <a:r>
              <a:rPr lang="en-GB" sz="1600" b="1">
                <a:latin typeface="Helvetica" pitchFamily="2" charset="0"/>
              </a:rPr>
              <a:t>Speeding by individuals</a:t>
            </a:r>
          </a:p>
          <a:p>
            <a:pPr marL="141750" indent="-141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All at night, which is pretty anti-social</a:t>
            </a:r>
          </a:p>
          <a:p>
            <a:pPr marL="141750" indent="-141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All west to east (due to sensor position)</a:t>
            </a:r>
          </a:p>
          <a:p>
            <a:pPr marL="141750" indent="-141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All at weekends</a:t>
            </a:r>
          </a:p>
          <a:p>
            <a:pPr>
              <a:spcAft>
                <a:spcPts val="600"/>
              </a:spcAft>
            </a:pPr>
            <a:br>
              <a:rPr lang="en-GB" sz="1100" i="1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</a:br>
            <a:r>
              <a:rPr lang="en-GB" sz="1100" i="1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Suggest closing river bridge at night at weekends</a:t>
            </a:r>
          </a:p>
        </p:txBody>
      </p:sp>
    </p:spTree>
    <p:extLst>
      <p:ext uri="{BB962C8B-B14F-4D97-AF65-F5344CB8AC3E}">
        <p14:creationId xmlns:p14="http://schemas.microsoft.com/office/powerpoint/2010/main" val="3986271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93DBA-E83C-4AA7-B0EB-2E65C2943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74B82-2880-BB64-CF9A-359492416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75" y="139293"/>
            <a:ext cx="8543925" cy="733832"/>
          </a:xfrm>
        </p:spPr>
        <p:txBody>
          <a:bodyPr>
            <a:normAutofit/>
          </a:bodyPr>
          <a:lstStyle/>
          <a:p>
            <a:r>
              <a:rPr lang="en-GB" sz="2400"/>
              <a:t>B4009 High Street — aggregate class by time of day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D92B76-A5C1-7785-752E-65AA226B6E11}"/>
              </a:ext>
            </a:extLst>
          </p:cNvPr>
          <p:cNvSpPr/>
          <p:nvPr/>
        </p:nvSpPr>
        <p:spPr>
          <a:xfrm>
            <a:off x="2429502" y="873125"/>
            <a:ext cx="1174704" cy="5208399"/>
          </a:xfrm>
          <a:prstGeom prst="rect">
            <a:avLst/>
          </a:prstGeom>
          <a:solidFill>
            <a:schemeClr val="accent2">
              <a:lumMod val="20000"/>
              <a:lumOff val="80000"/>
              <a:alpha val="4627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FA8E99-84B4-B306-4965-3AA9B25AF322}"/>
              </a:ext>
            </a:extLst>
          </p:cNvPr>
          <p:cNvSpPr/>
          <p:nvPr/>
        </p:nvSpPr>
        <p:spPr>
          <a:xfrm>
            <a:off x="3604206" y="873124"/>
            <a:ext cx="1284832" cy="5208399"/>
          </a:xfrm>
          <a:prstGeom prst="rect">
            <a:avLst/>
          </a:prstGeom>
          <a:solidFill>
            <a:schemeClr val="accent5">
              <a:lumMod val="20000"/>
              <a:lumOff val="80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0048AF-874A-3065-3F44-DAE11CCF6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7" y="875417"/>
            <a:ext cx="6467299" cy="539391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</a:t>
            </a:r>
            <a:r>
              <a:rPr lang="en-GB" sz="900" b="1">
                <a:latin typeface="Monaco" pitchFamily="2" charset="77"/>
              </a:rPr>
              <a:t>Hour  Cycle  M/C    Car   LGV  Rig2  Rig3  Rig4  Art3  Art4  Art5+  Bus  Total  per Hour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 b="1">
                <a:latin typeface="Monaco" pitchFamily="2" charset="77"/>
              </a:rPr>
              <a:t>  </a:t>
            </a:r>
            <a:r>
              <a:rPr lang="en-GB" sz="900">
                <a:latin typeface="Monaco" pitchFamily="2" charset="77"/>
              </a:rPr>
              <a:t>  0      1    0    164    10     1     0     0     0     0      0    0    176        22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1      0    0     48     5     2     0     0     0     0      0    0     55         7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2      0    0     36     4     0     0     0     0     0      0    0     40         5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3      0    0     27     1     1     0     0     0     0      0    0     29         4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4      0    0     32    10     6     0     0     0     0      0    0     48         6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5      0    3    113    19     5     0     0     0     0      0    0    140        18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6      4    1    450    66    12     0     0     1     0      0    0    534        67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en-GB" sz="900"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7     13   10   1511   288    25     2     0     7     0      0    3   1859       232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8     20   17   2222   245    43    16     1    13     0      4    2   2583       323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9     38   13   2311   246    63     4     1    10     0      0    0   2686       336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10     37   22   2399   249    60     4     3     5     1      1    1   2782       348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11     35   14   2470   273    75    11     0     8     1      1    0   2888       361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12     33   25   2714   264    63    11     2    11     0      1    2   3126       391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13     28   26   2454   246    56    11     1     8     0      0    0   2830       354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14     22   20   2664   301    66     5     0     6     0      1    0   3085       343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15     32   23   3191   349    52     5     1    11     0      1    0   3665       407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16      6   17   3225   315    21    16     0     4     0      2    2   3608       401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17      6   12   2847   219    15    13     1     3     0      0    0   3116       346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en-GB" sz="900"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18      4    8   2180   134    13     7     0     1     0      0    2   2349       261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19     10    4   1690   119    10     0     0     1     0      0    0   1834       204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20      2    4    982    85    10     0     0     0     0      0    0   1083       120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21      0    5    718    49     5     0     0     0     0      0    0    777        86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22      6    7    617    38     0     0     0     0     0      0    0    668        74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23      3    1    370    20     3     0     0     0     0      0    0    397        44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-----------------------------------------------------------------------------------------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Total    300  232  35435  3555   607   105    10    89     2     11   12  40358       198</a:t>
            </a:r>
          </a:p>
        </p:txBody>
      </p:sp>
    </p:spTree>
    <p:extLst>
      <p:ext uri="{BB962C8B-B14F-4D97-AF65-F5344CB8AC3E}">
        <p14:creationId xmlns:p14="http://schemas.microsoft.com/office/powerpoint/2010/main" val="2041536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733A9-9FF9-CC7F-1580-C500B2EAF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522A2-83A6-1540-C4CA-40435A757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75" y="139293"/>
            <a:ext cx="8543925" cy="733832"/>
          </a:xfrm>
        </p:spPr>
        <p:txBody>
          <a:bodyPr>
            <a:normAutofit/>
          </a:bodyPr>
          <a:lstStyle/>
          <a:p>
            <a:r>
              <a:rPr lang="en-GB" sz="2400"/>
              <a:t>All sensors — aggregate class by time of day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562BD0-BAFD-21DC-DBC0-3C446A82BDE5}"/>
              </a:ext>
            </a:extLst>
          </p:cNvPr>
          <p:cNvSpPr/>
          <p:nvPr/>
        </p:nvSpPr>
        <p:spPr>
          <a:xfrm>
            <a:off x="2429502" y="873125"/>
            <a:ext cx="1174704" cy="5208399"/>
          </a:xfrm>
          <a:prstGeom prst="rect">
            <a:avLst/>
          </a:prstGeom>
          <a:solidFill>
            <a:schemeClr val="accent2">
              <a:lumMod val="20000"/>
              <a:lumOff val="80000"/>
              <a:alpha val="4627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C3F8C5-3370-0465-16DB-3FEB436619E0}"/>
              </a:ext>
            </a:extLst>
          </p:cNvPr>
          <p:cNvSpPr/>
          <p:nvPr/>
        </p:nvSpPr>
        <p:spPr>
          <a:xfrm>
            <a:off x="3604206" y="873124"/>
            <a:ext cx="1284832" cy="5208399"/>
          </a:xfrm>
          <a:prstGeom prst="rect">
            <a:avLst/>
          </a:prstGeom>
          <a:solidFill>
            <a:schemeClr val="accent5">
              <a:lumMod val="20000"/>
              <a:lumOff val="80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E722E5-5C53-193E-2327-DA02C0481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77" y="875417"/>
            <a:ext cx="6467299" cy="539391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Hour  Cycle  M/C    Car   LGV  Rig2  Rig3  Rig4  Art3  Art4  Art5+  Bus  Total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0      1    0    218    14     1     0     0     0     0      0    0    234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1      0    0     79     7     4     0     0     0     0      0    0     90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2      0    0     49     8     3     0     0     0     0      0    0     60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3      0    0     37     5     2     0     0     0     0      0    0     44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4      0    0     44    17     7     0     0     0     0      0    0     68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5      0    6    171    32     6     0     0     0     0      0    0    215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6      7    5    678   100    13     0     0     1     0      0    0    804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en-GB" sz="900"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7     18   23   2262   444    34     3     0    10     0      2    3   2799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8     38   30   3427   475    69    19     1    21     0      5    2   4087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 9     81   29   3573   475   104     4     5    14     0      1    0   4286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10     73   42   3867   473   124     9     6     9     1      2    1   4607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11     85   28   3887   547   141    26     3    11     1      2    0   4731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12     76   45   4198   520   132    14     3    16     0      1    2   5007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13     58   47   3825   494    94    14     1    12     0      0    0   4545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14     42   31   4115   573   114    13     1    11     0      1    0   4901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15     57   41   5052   694    96     7     3    17     0      1    0   5968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16     26   27   4835   593    46    19     1     4     0      2    2   5555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17     18   19   4154   390    31    15     1     4     0      0    0   4632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endParaRPr lang="en-GB" sz="900"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18      7   18   3209   287    26     9     0     1     0      0    2   3559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19     24    7   2501   230    20     3     1     2     0      0    0   2788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20      3   10   1494   153    19     1     0     0     0      0    0   1680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21      2    9   1048    76     9     1     0     0     0      0    0   1145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22      8    9    856    63     0     0     0     0     0      0    0    936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   23      3    1    484    31     4     0     0     0     0      0    0    523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-------------------------------------------------------------------------------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900">
                <a:latin typeface="Monaco" pitchFamily="2" charset="77"/>
              </a:rPr>
              <a:t>Total    627  427  54063  6701  1099   157    26   133     2     17   12  63264</a:t>
            </a:r>
          </a:p>
        </p:txBody>
      </p:sp>
    </p:spTree>
    <p:extLst>
      <p:ext uri="{BB962C8B-B14F-4D97-AF65-F5344CB8AC3E}">
        <p14:creationId xmlns:p14="http://schemas.microsoft.com/office/powerpoint/2010/main" val="555039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84EAF-EF89-EDFE-2A42-BD15D6AF3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792E5-7DD2-178D-3F34-0166CF155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Metrocount sensors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0C52DB-8693-1D58-5009-E1CE5E0F0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231" y="1193265"/>
            <a:ext cx="3015864" cy="22357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85A8D8-D32B-03F1-7EB3-BDCD72420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38" y="3766752"/>
            <a:ext cx="3778250" cy="2489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683E49-9989-5D5F-D395-ED79D58D12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2746" y="3766752"/>
            <a:ext cx="4566442" cy="24904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EFF149-CF8C-844D-760D-9D39FFB54F76}"/>
              </a:ext>
            </a:extLst>
          </p:cNvPr>
          <p:cNvSpPr txBox="1"/>
          <p:nvPr/>
        </p:nvSpPr>
        <p:spPr>
          <a:xfrm>
            <a:off x="4814047" y="988541"/>
            <a:ext cx="467760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Helvetica" pitchFamily="2" charset="0"/>
              </a:rPr>
              <a:t>Sensors connect to two rubber tubes</a:t>
            </a:r>
            <a:br>
              <a:rPr lang="en-GB">
                <a:latin typeface="Helvetica" pitchFamily="2" charset="0"/>
              </a:rPr>
            </a:br>
            <a:r>
              <a:rPr lang="en-GB">
                <a:latin typeface="Helvetica" pitchFamily="2" charset="0"/>
              </a:rPr>
              <a:t>— A and B — spaced 1m apart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Helvetica" pitchFamily="2" charset="0"/>
              </a:rPr>
              <a:t>Boxes detect changes in air pressure when vehicles cross the tubes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Helvetica" pitchFamily="2" charset="0"/>
              </a:rPr>
              <a:t>From this they calculate: </a:t>
            </a:r>
            <a:r>
              <a:rPr lang="en-GB">
                <a:solidFill>
                  <a:schemeClr val="accent2"/>
                </a:solidFill>
                <a:latin typeface="Helvetica" pitchFamily="2" charset="0"/>
              </a:rPr>
              <a:t>type of vehicle</a:t>
            </a:r>
            <a:r>
              <a:rPr lang="en-GB">
                <a:latin typeface="Helvetica" pitchFamily="2" charset="0"/>
              </a:rPr>
              <a:t>, </a:t>
            </a:r>
            <a:r>
              <a:rPr lang="en-GB">
                <a:solidFill>
                  <a:schemeClr val="accent3"/>
                </a:solidFill>
                <a:latin typeface="Helvetica" pitchFamily="2" charset="0"/>
              </a:rPr>
              <a:t>number of axles</a:t>
            </a:r>
            <a:r>
              <a:rPr lang="en-GB">
                <a:latin typeface="Helvetica" pitchFamily="2" charset="0"/>
              </a:rPr>
              <a:t>, </a:t>
            </a:r>
            <a:r>
              <a:rPr lang="en-GB">
                <a:solidFill>
                  <a:srgbClr val="FF0000"/>
                </a:solidFill>
                <a:latin typeface="Helvetica" pitchFamily="2" charset="0"/>
              </a:rPr>
              <a:t>speed</a:t>
            </a:r>
            <a:r>
              <a:rPr lang="en-GB">
                <a:latin typeface="Helvetica" pitchFamily="2" charset="0"/>
              </a:rPr>
              <a:t>, and </a:t>
            </a:r>
            <a:r>
              <a:rPr lang="en-GB">
                <a:solidFill>
                  <a:schemeClr val="accent5"/>
                </a:solidFill>
                <a:latin typeface="Helvetica" pitchFamily="2" charset="0"/>
              </a:rPr>
              <a:t>direction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>
                <a:latin typeface="Helvetica" pitchFamily="2" charset="0"/>
              </a:rPr>
              <a:t>Data is summarized into 15 minute “bins”</a:t>
            </a:r>
            <a:br>
              <a:rPr lang="en-GB">
                <a:latin typeface="Helvetica" pitchFamily="2" charset="0"/>
              </a:rPr>
            </a:br>
            <a:endParaRPr lang="en-GB">
              <a:latin typeface="Helvetica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i="1">
                <a:latin typeface="Helvetica" pitchFamily="2" charset="0"/>
              </a:rPr>
              <a:t>Both High St tubes broke, but were replaced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i="1">
                <a:latin typeface="Helvetica" pitchFamily="2" charset="0"/>
              </a:rPr>
              <a:t>Elvendon Road appeared to be unreliable unit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7C7FC7-8678-21D1-919B-3C6BD5B96A07}"/>
              </a:ext>
            </a:extLst>
          </p:cNvPr>
          <p:cNvSpPr txBox="1"/>
          <p:nvPr/>
        </p:nvSpPr>
        <p:spPr>
          <a:xfrm>
            <a:off x="753035" y="5807717"/>
            <a:ext cx="898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Theory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4D0AA9-9286-84C4-D065-CBB85E03D8EB}"/>
              </a:ext>
            </a:extLst>
          </p:cNvPr>
          <p:cNvSpPr txBox="1"/>
          <p:nvPr/>
        </p:nvSpPr>
        <p:spPr>
          <a:xfrm>
            <a:off x="8579223" y="5807717"/>
            <a:ext cx="912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>
                <a:solidFill>
                  <a:schemeClr val="bg1"/>
                </a:solidFill>
              </a:rPr>
              <a:t>Reality</a:t>
            </a:r>
          </a:p>
        </p:txBody>
      </p:sp>
    </p:spTree>
    <p:extLst>
      <p:ext uri="{BB962C8B-B14F-4D97-AF65-F5344CB8AC3E}">
        <p14:creationId xmlns:p14="http://schemas.microsoft.com/office/powerpoint/2010/main" val="1770705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A7114-3AD7-1257-76F2-81AC36C02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876" y="4932421"/>
            <a:ext cx="3870939" cy="438188"/>
          </a:xfrm>
        </p:spPr>
        <p:txBody>
          <a:bodyPr>
            <a:noAutofit/>
          </a:bodyPr>
          <a:lstStyle/>
          <a:p>
            <a:r>
              <a:rPr lang="en-GB" sz="2000"/>
              <a:t>Dates and times of operation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2D7464-E285-3DD6-257F-68130325F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082"/>
            <a:ext cx="9906000" cy="662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99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57C02-1830-E9A2-9612-E3033A12F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8" y="149977"/>
            <a:ext cx="8543925" cy="733832"/>
          </a:xfrm>
        </p:spPr>
        <p:txBody>
          <a:bodyPr/>
          <a:lstStyle/>
          <a:p>
            <a:r>
              <a:rPr lang="en-GB"/>
              <a:t>Total vehicle counts (and </a:t>
            </a:r>
            <a:r>
              <a:rPr lang="en-GB">
                <a:solidFill>
                  <a:schemeClr val="tx2">
                    <a:lumMod val="50000"/>
                    <a:lumOff val="50000"/>
                  </a:schemeClr>
                </a:solidFill>
              </a:rPr>
              <a:t>percentages</a:t>
            </a:r>
            <a:r>
              <a:rPr lang="en-GB"/>
              <a:t>)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1B848-DACD-EAB9-F189-D258A41559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518" y="903588"/>
            <a:ext cx="6925516" cy="574822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 b="1">
                <a:effectLst/>
                <a:latin typeface="Monaco" pitchFamily="2" charset="77"/>
              </a:rPr>
              <a:t>Road               Dir    </a:t>
            </a:r>
            <a:r>
              <a:rPr lang="en-GB" sz="900" b="1">
                <a:solidFill>
                  <a:schemeClr val="accent2"/>
                </a:solidFill>
                <a:effectLst/>
                <a:latin typeface="Monaco" pitchFamily="2" charset="77"/>
              </a:rPr>
              <a:t>Cycle  M/C</a:t>
            </a:r>
            <a:r>
              <a:rPr lang="en-GB" sz="900" b="1">
                <a:effectLst/>
                <a:latin typeface="Monaco" pitchFamily="2" charset="77"/>
              </a:rPr>
              <a:t>    Car   LGV  Rig2  Rig3  Rig4  Art3  Art4  Art5+  Bus  Total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effectLst/>
                <a:latin typeface="Monaco" pitchFamily="2" charset="77"/>
              </a:rPr>
              <a:t>Cleeve Road        S-&gt;N      68   28   </a:t>
            </a:r>
            <a:r>
              <a:rPr lang="en-GB" sz="900">
                <a:solidFill>
                  <a:schemeClr val="accent6"/>
                </a:solidFill>
                <a:effectLst/>
                <a:latin typeface="Monaco" pitchFamily="2" charset="77"/>
              </a:rPr>
              <a:t>2904   254</a:t>
            </a:r>
            <a:r>
              <a:rPr lang="en-GB" sz="900">
                <a:effectLst/>
                <a:latin typeface="Monaco" pitchFamily="2" charset="77"/>
              </a:rPr>
              <a:t>    63     3     0     2     0      1    0   3323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effectLst/>
                <a:latin typeface="Monaco" pitchFamily="2" charset="77"/>
              </a:rPr>
              <a:t>Cleeve Road        N-&gt;S      56   27   </a:t>
            </a:r>
            <a:r>
              <a:rPr lang="en-GB" sz="900">
                <a:solidFill>
                  <a:schemeClr val="accent6">
                    <a:lumMod val="75000"/>
                  </a:schemeClr>
                </a:solidFill>
                <a:effectLst/>
                <a:latin typeface="Monaco" pitchFamily="2" charset="77"/>
              </a:rPr>
              <a:t>3397   496</a:t>
            </a:r>
            <a:r>
              <a:rPr lang="en-GB" sz="900">
                <a:effectLst/>
                <a:latin typeface="Monaco" pitchFamily="2" charset="77"/>
              </a:rPr>
              <a:t>    61     2     6     3     0      1    0   4049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1">
                    <a:lumMod val="50000"/>
                  </a:schemeClr>
                </a:solidFill>
                <a:effectLst/>
                <a:latin typeface="Monaco" pitchFamily="2" charset="77"/>
              </a:rPr>
              <a:t>Manor Road         S-&gt;N      16    5   1580   324    45     5     2     5     0      0    0   1982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1">
                    <a:lumMod val="50000"/>
                  </a:schemeClr>
                </a:solidFill>
                <a:effectLst/>
                <a:latin typeface="Monaco" pitchFamily="2" charset="77"/>
              </a:rPr>
              <a:t>Manor Road         N-&gt;S      34    9   1761   281    43    19     1     6     0      0    0   2154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effectLst/>
                <a:latin typeface="Monaco" pitchFamily="2" charset="77"/>
              </a:rPr>
              <a:t>Elvendon Road      W-&gt;E      28   25   2094   474    77     7     2     4     0      0    0   2711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effectLst/>
                <a:latin typeface="Monaco" pitchFamily="2" charset="77"/>
              </a:rPr>
              <a:t>Elvendon Road      E-&gt;W      39   19   2201   312    62     9     2     4     0      0    0   2648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1">
                    <a:lumMod val="50000"/>
                  </a:schemeClr>
                </a:solidFill>
                <a:effectLst/>
                <a:latin typeface="Monaco" pitchFamily="2" charset="77"/>
              </a:rPr>
              <a:t>Gatehampton Road   S-&gt;N      47   43   2322   508    71     4     1    11     0      2    0   3009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1">
                    <a:lumMod val="50000"/>
                  </a:schemeClr>
                </a:solidFill>
                <a:effectLst/>
                <a:latin typeface="Monaco" pitchFamily="2" charset="77"/>
              </a:rPr>
              <a:t>Gatehampton Road   N-&gt;S      39   39   2369   497    70     3     2     9     0      2    0   3030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effectLst/>
                <a:latin typeface="Monaco" pitchFamily="2" charset="77"/>
              </a:rPr>
              <a:t>B4009 High Street  W-&gt;E     146  115  17978  1965   299    90     3    53     0      8    7  20664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effectLst/>
                <a:latin typeface="Monaco" pitchFamily="2" charset="77"/>
              </a:rPr>
              <a:t>B4009 High Street  E-&gt;W     154  117  17457  1590   308    15     7    36     2      3    5  19694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effectLst/>
                <a:latin typeface="Monaco" pitchFamily="2" charset="77"/>
              </a:rPr>
              <a:t>--------------------------------------------------------------------------------------------------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effectLst/>
                <a:latin typeface="Monaco" pitchFamily="2" charset="77"/>
              </a:rPr>
              <a:t>Total              Total    627  427  54063  6701  1099   157    26   133     2     17   12  63264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chemeClr val="tx2">
                  <a:lumMod val="50000"/>
                  <a:lumOff val="50000"/>
                </a:schemeClr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 b="1">
                <a:effectLst/>
                <a:latin typeface="Monaco" pitchFamily="2" charset="77"/>
              </a:rPr>
              <a:t>Road               Dir    Cycle  M/C    Car   LGV  Rig2  Rig3  Rig4  Art3  Art4  Art5+  Bus  perHr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Cleeve Road        S-&gt;N       2    1     87     8     2     0     0     0     0      0    0     13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Cleeve Road        N-&gt;S       1    1     84    12     2     0     0     0     0      0    0     16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Monaco" pitchFamily="2" charset="77"/>
              </a:rPr>
              <a:t>Manor Road         S-&gt;N       1    0     80    16     2     0     0     0     0      0    0      8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Monaco" pitchFamily="2" charset="77"/>
              </a:rPr>
              <a:t>Manor Road         N-&gt;S       2    0     82    13     2     1     0     0     0      0    0      9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Elvendon Road      W-&gt;E       1    1     77    17     3     0     0     0     0      0    0     15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Elvendon Road      E-&gt;W       1    1     83    12     2     0     0     0     0      0    0     15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Monaco" pitchFamily="2" charset="77"/>
              </a:rPr>
              <a:t>Gatehampton Road   S-&gt;N       2    1     77    17     2     0     0     0     0      0    0     12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Monaco" pitchFamily="2" charset="77"/>
              </a:rPr>
              <a:t>Gatehampton Road   N-&gt;S       1    1     78    16     2     0     0     0     0      0    0     12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B4009 High Street  W-&gt;E       1    1     87    10     1     0     0     0     0      0    0    102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B4009 High Street  E-&gt;W       1    1     89     8     2     0     0     0     0      0    0     97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--------------------------------------------------------------------------------------------------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Total              Total      1    1     85    11     2     0     0     0     0      0    0     56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chemeClr val="tx2">
                  <a:lumMod val="50000"/>
                  <a:lumOff val="50000"/>
                </a:schemeClr>
              </a:solidFill>
              <a:effectLst/>
              <a:latin typeface="Monaco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D68FB9-4135-3244-62D4-5AA9A2F81227}"/>
              </a:ext>
            </a:extLst>
          </p:cNvPr>
          <p:cNvSpPr txBox="1"/>
          <p:nvPr/>
        </p:nvSpPr>
        <p:spPr>
          <a:xfrm>
            <a:off x="7359784" y="913401"/>
            <a:ext cx="2326345" cy="55259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tx2">
                    <a:lumMod val="50000"/>
                    <a:lumOff val="50000"/>
                  </a:schemeClr>
                </a:solidFill>
                <a:latin typeface="Helvetica" pitchFamily="2" charset="0"/>
              </a:rPr>
              <a:t>85% cars, 11% vans, and 2% lorries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More cars &amp; vans </a:t>
            </a:r>
            <a:r>
              <a:rPr lang="en-GB" sz="1400" b="1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enter</a:t>
            </a:r>
            <a:r>
              <a:rPr lang="en-GB" sz="140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 village via Cleeve Rd than </a:t>
            </a:r>
            <a:r>
              <a:rPr lang="en-GB" sz="1400" b="1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leave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2">
                    <a:lumMod val="50000"/>
                  </a:schemeClr>
                </a:solidFill>
                <a:latin typeface="Helvetica" pitchFamily="2" charset="0"/>
              </a:rPr>
              <a:t>Manor Rd has fewest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latin typeface="Helvetica" pitchFamily="2" charset="0"/>
              </a:rPr>
              <a:t>High St gets x 6 volume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tx2">
                    <a:lumMod val="50000"/>
                    <a:lumOff val="50000"/>
                  </a:schemeClr>
                </a:solidFill>
                <a:latin typeface="Helvetica" pitchFamily="2" charset="0"/>
              </a:rPr>
              <a:t>Side roads get higher proportion of vans and lorries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400">
              <a:solidFill>
                <a:schemeClr val="tx2">
                  <a:lumMod val="50000"/>
                  <a:lumOff val="50000"/>
                </a:schemeClr>
              </a:solidFill>
              <a:latin typeface="Helvetica" pitchFamily="2" charset="0"/>
            </a:endParaRP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400">
              <a:solidFill>
                <a:schemeClr val="tx2">
                  <a:lumMod val="50000"/>
                  <a:lumOff val="50000"/>
                </a:schemeClr>
              </a:solidFill>
              <a:latin typeface="Helvetica" pitchFamily="2" charset="0"/>
            </a:endParaRP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200">
                <a:latin typeface="Helvetica" pitchFamily="2" charset="0"/>
              </a:rPr>
              <a:t>Rig2 = Rigid 2 axles, etc</a:t>
            </a:r>
            <a:br>
              <a:rPr lang="en-GB" sz="1200">
                <a:latin typeface="Helvetica" pitchFamily="2" charset="0"/>
              </a:rPr>
            </a:br>
            <a:r>
              <a:rPr lang="en-GB" sz="1200">
                <a:latin typeface="Helvetica" pitchFamily="2" charset="0"/>
              </a:rPr>
              <a:t>Art3 = Artic 3 axles, etc</a:t>
            </a:r>
            <a:br>
              <a:rPr lang="en-GB" sz="1200">
                <a:latin typeface="Helvetica" pitchFamily="2" charset="0"/>
              </a:rPr>
            </a:br>
            <a:r>
              <a:rPr lang="en-GB" sz="1200">
                <a:latin typeface="Helvetica" pitchFamily="2" charset="0"/>
              </a:rPr>
              <a:t>LGV = Vans, or more</a:t>
            </a:r>
            <a:br>
              <a:rPr lang="en-GB" sz="1200">
                <a:latin typeface="Helvetica" pitchFamily="2" charset="0"/>
              </a:rPr>
            </a:br>
            <a:r>
              <a:rPr lang="en-GB" sz="1200">
                <a:latin typeface="Helvetica" pitchFamily="2" charset="0"/>
              </a:rPr>
              <a:t>likely 4x4 vehicles</a:t>
            </a:r>
          </a:p>
        </p:txBody>
      </p:sp>
    </p:spTree>
    <p:extLst>
      <p:ext uri="{BB962C8B-B14F-4D97-AF65-F5344CB8AC3E}">
        <p14:creationId xmlns:p14="http://schemas.microsoft.com/office/powerpoint/2010/main" val="1167339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E7A4D0A-5330-B10C-F979-F4B26D652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BE52E-245D-64E1-BDE7-413A724B1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8" y="143102"/>
            <a:ext cx="8543925" cy="733832"/>
          </a:xfrm>
        </p:spPr>
        <p:txBody>
          <a:bodyPr/>
          <a:lstStyle/>
          <a:p>
            <a:r>
              <a:rPr lang="en-GB"/>
              <a:t>Total vehicle counts (and </a:t>
            </a:r>
            <a:r>
              <a:rPr lang="en-GB">
                <a:solidFill>
                  <a:schemeClr val="tx2">
                    <a:lumMod val="50000"/>
                    <a:lumOff val="50000"/>
                  </a:schemeClr>
                </a:solidFill>
              </a:rPr>
              <a:t>percentages</a:t>
            </a:r>
            <a:r>
              <a:rPr lang="en-GB"/>
              <a:t>)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88493-227D-EA18-C522-1D3FC54B86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518" y="903588"/>
            <a:ext cx="6925516" cy="574822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Road               Dir    </a:t>
            </a:r>
            <a:r>
              <a:rPr lang="en-GB" sz="900">
                <a:solidFill>
                  <a:schemeClr val="accent2">
                    <a:lumMod val="75000"/>
                  </a:schemeClr>
                </a:solidFill>
                <a:effectLst/>
                <a:latin typeface="Monaco" pitchFamily="2" charset="77"/>
              </a:rPr>
              <a:t>Cycle  M/C</a:t>
            </a: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    Car   LGV  Rig2  Rig3  Rig4  Art3  Art4  Art5+  Bus  Total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Cleeve Road        S-&gt;N      27   38   </a:t>
            </a:r>
            <a:r>
              <a:rPr lang="en-GB" sz="900">
                <a:solidFill>
                  <a:schemeClr val="accent6">
                    <a:lumMod val="75000"/>
                  </a:schemeClr>
                </a:solidFill>
                <a:effectLst/>
                <a:latin typeface="Monaco" pitchFamily="2" charset="77"/>
              </a:rPr>
              <a:t>1411</a:t>
            </a: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   306    42     0     0     0     0      0    0   1824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Cleeve Road        N-&gt;S      22   18   </a:t>
            </a:r>
            <a:r>
              <a:rPr lang="en-GB" sz="900">
                <a:solidFill>
                  <a:schemeClr val="accent6">
                    <a:lumMod val="75000"/>
                  </a:schemeClr>
                </a:solidFill>
                <a:effectLst/>
                <a:latin typeface="Monaco" pitchFamily="2" charset="77"/>
              </a:rPr>
              <a:t>1951</a:t>
            </a: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   281    47     1     1     0     0      0    0   2321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2">
                    <a:lumMod val="50000"/>
                  </a:schemeClr>
                </a:solidFill>
                <a:effectLst/>
                <a:latin typeface="Monaco" pitchFamily="2" charset="77"/>
              </a:rPr>
              <a:t>Manor Road         S-&gt;N       5    3   1237   227    35     7     0     1     0      1    1   1517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2">
                    <a:lumMod val="50000"/>
                  </a:schemeClr>
                </a:solidFill>
                <a:effectLst/>
                <a:latin typeface="Monaco" pitchFamily="2" charset="77"/>
              </a:rPr>
              <a:t>Manor Road         N-&gt;S      27    3   1162   176    33     9     0     0     0      1    0   1411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Elvendon Road      W-&gt;E      24   14   2961   627   117     4     3     8     0      0    0   3758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Elvendon Road      E-&gt;W      24   22   2900   726   110     2     2     6     0      0    0   3792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2">
                    <a:lumMod val="50000"/>
                  </a:schemeClr>
                </a:solidFill>
                <a:effectLst/>
                <a:latin typeface="Monaco" pitchFamily="2" charset="77"/>
              </a:rPr>
              <a:t>Gatehampton Road   S-&gt;N      28   30   1782   652   106     0     1     6     0      0    2   2607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2">
                    <a:lumMod val="50000"/>
                  </a:schemeClr>
                </a:solidFill>
                <a:effectLst/>
                <a:latin typeface="Monaco" pitchFamily="2" charset="77"/>
              </a:rPr>
              <a:t>Gatehampton Road   N-&gt;S      35   24   1681   713   110     1     0     7     0      1    4   2576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-------------------------------------------------------------------------------------------------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Total              Total    192  152  15085  3708   600    24     7    28     0      3    7  19806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rgbClr val="000000"/>
              </a:solidFill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effectLst/>
                <a:latin typeface="Monaco" pitchFamily="2" charset="77"/>
              </a:rPr>
              <a:t>Road               Dir    Cycle  M/C    Car   LGV  Rig2  Rig3  Rig4  Art3  Art4  Art5+  Bus  Total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Monaco" pitchFamily="2" charset="77"/>
              </a:rPr>
              <a:t>Cleeve Road        S-&gt;N       1    2     77    17     2     0     0     0     0      0    0    100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Monaco" pitchFamily="2" charset="77"/>
              </a:rPr>
              <a:t>Cleeve Road        N-&gt;S       1    1     84    12     2     0     0     0     0      0    0    100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Manor Road         S-&gt;N       0    0     82    15     2     0     0     0     0      0    0    100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Manor Road         N-&gt;S       2    0     82    12     2     1     0     0     0      0    0    100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Monaco" pitchFamily="2" charset="77"/>
              </a:rPr>
              <a:t>Elvendon Road      W-&gt;E       1    0     79    17     3     0     0     0     0      0    0    100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Monaco" pitchFamily="2" charset="77"/>
              </a:rPr>
              <a:t>Elvendon Road      E-&gt;W       1    1     76    19     3     0     0     0     0      0    0    100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Gatehampton Road   S-&gt;N       1    1     68    </a:t>
            </a:r>
            <a:r>
              <a:rPr lang="en-GB" sz="90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Monaco" pitchFamily="2" charset="77"/>
              </a:rPr>
              <a:t>25</a:t>
            </a: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     4     0     0     0     0      0    0    100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Gatehampton Road   N-&gt;S       1    1     65    </a:t>
            </a:r>
            <a:r>
              <a:rPr lang="en-GB" sz="90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Monaco" pitchFamily="2" charset="77"/>
              </a:rPr>
              <a:t>28 </a:t>
            </a: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    4     0     0     0     0      0    0    100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-------------------------------------------------------------------------------------------------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Total              Total      1    1     76    19     3     0     0     0     0      0    0    100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4FCE74-9F1B-A6BF-1FB3-B52A96C0018B}"/>
              </a:ext>
            </a:extLst>
          </p:cNvPr>
          <p:cNvSpPr txBox="1"/>
          <p:nvPr/>
        </p:nvSpPr>
        <p:spPr>
          <a:xfrm>
            <a:off x="7167279" y="896713"/>
            <a:ext cx="2326345" cy="55259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tx2">
                    <a:lumMod val="50000"/>
                    <a:lumOff val="50000"/>
                  </a:schemeClr>
                </a:solidFill>
                <a:latin typeface="Helvetica" pitchFamily="2" charset="0"/>
              </a:rPr>
              <a:t>76% cars, 19% vans, and 3% lorries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More cars </a:t>
            </a:r>
            <a:r>
              <a:rPr lang="en-GB" sz="1400" b="1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enter</a:t>
            </a:r>
            <a:r>
              <a:rPr lang="en-GB" sz="1400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 village via Cleeve Rd than </a:t>
            </a:r>
            <a:r>
              <a:rPr lang="en-GB" sz="1400" b="1">
                <a:solidFill>
                  <a:schemeClr val="accent6">
                    <a:lumMod val="75000"/>
                  </a:schemeClr>
                </a:solidFill>
                <a:latin typeface="Helvetica" pitchFamily="2" charset="0"/>
              </a:rPr>
              <a:t>leave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2">
                    <a:lumMod val="50000"/>
                  </a:schemeClr>
                </a:solidFill>
                <a:latin typeface="Helvetica" pitchFamily="2" charset="0"/>
              </a:rPr>
              <a:t>Manor Rd has fewest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latin typeface="Helvetica" pitchFamily="2" charset="0"/>
              </a:rPr>
              <a:t>Elvendon has most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tx2">
                    <a:lumMod val="50000"/>
                    <a:lumOff val="50000"/>
                  </a:schemeClr>
                </a:solidFill>
                <a:latin typeface="Helvetica" pitchFamily="2" charset="0"/>
              </a:rPr>
              <a:t>Gatehampton gets </a:t>
            </a:r>
            <a:r>
              <a:rPr lang="en-GB" sz="1400">
                <a:solidFill>
                  <a:schemeClr val="tx2">
                    <a:lumMod val="90000"/>
                    <a:lumOff val="10000"/>
                  </a:schemeClr>
                </a:solidFill>
                <a:latin typeface="Helvetica" pitchFamily="2" charset="0"/>
              </a:rPr>
              <a:t>more</a:t>
            </a:r>
            <a:r>
              <a:rPr lang="en-GB" sz="1400">
                <a:solidFill>
                  <a:schemeClr val="tx2">
                    <a:lumMod val="50000"/>
                    <a:lumOff val="50000"/>
                  </a:schemeClr>
                </a:solidFill>
                <a:latin typeface="Helvetica" pitchFamily="2" charset="0"/>
              </a:rPr>
              <a:t> vans and lorries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latin typeface="Helvetica" pitchFamily="2" charset="0"/>
              </a:rPr>
              <a:t>Rig2 = Rigid 2 axles, </a:t>
            </a:r>
            <a:br>
              <a:rPr lang="en-GB" sz="1400">
                <a:latin typeface="Helvetica" pitchFamily="2" charset="0"/>
              </a:rPr>
            </a:br>
            <a:r>
              <a:rPr lang="en-GB" sz="1400">
                <a:latin typeface="Helvetica" pitchFamily="2" charset="0"/>
              </a:rPr>
              <a:t>Art4 = Artic 4 axles, etc</a:t>
            </a:r>
            <a:br>
              <a:rPr lang="en-GB" sz="1400">
                <a:latin typeface="Helvetica" pitchFamily="2" charset="0"/>
              </a:rPr>
            </a:br>
            <a:r>
              <a:rPr lang="en-GB" sz="1400">
                <a:latin typeface="Helvetica" pitchFamily="2" charset="0"/>
              </a:rPr>
              <a:t>LGV = Vans, or more</a:t>
            </a:r>
            <a:br>
              <a:rPr lang="en-GB" sz="1400">
                <a:latin typeface="Helvetica" pitchFamily="2" charset="0"/>
              </a:rPr>
            </a:br>
            <a:r>
              <a:rPr lang="en-GB" sz="1400">
                <a:latin typeface="Helvetica" pitchFamily="2" charset="0"/>
              </a:rPr>
              <a:t>likely 4x4 vehicles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i="1">
                <a:solidFill>
                  <a:schemeClr val="accent2">
                    <a:lumMod val="75000"/>
                  </a:schemeClr>
                </a:solidFill>
                <a:latin typeface="Helvetica" pitchFamily="2" charset="0"/>
              </a:rPr>
              <a:t>Sensors are possibly not very good at counting two wheelers... 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latin typeface="Helvetica" pitchFamily="2" charset="0"/>
              </a:rPr>
              <a:t>Daily variations show some interesting patterns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40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436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EB3DD-7B82-A8F6-9F54-D054804F9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F42E2-EEEE-1228-225D-B8A89E0EE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8" y="149977"/>
            <a:ext cx="8543925" cy="733832"/>
          </a:xfrm>
        </p:spPr>
        <p:txBody>
          <a:bodyPr/>
          <a:lstStyle/>
          <a:p>
            <a:r>
              <a:rPr lang="en-GB"/>
              <a:t>Total speed counts (and </a:t>
            </a:r>
            <a:r>
              <a:rPr lang="en-GB">
                <a:solidFill>
                  <a:schemeClr val="tx2">
                    <a:lumMod val="50000"/>
                    <a:lumOff val="50000"/>
                  </a:schemeClr>
                </a:solidFill>
              </a:rPr>
              <a:t>percentages</a:t>
            </a:r>
            <a:r>
              <a:rPr lang="en-GB"/>
              <a:t>)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8FA54-7053-F8B4-5659-2CA253EDB4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518" y="896713"/>
            <a:ext cx="6749426" cy="574822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 b="1">
                <a:solidFill>
                  <a:srgbClr val="000000"/>
                </a:solidFill>
                <a:latin typeface="Monaco" pitchFamily="2" charset="77"/>
              </a:rPr>
              <a:t>Road               Dir     &lt;10   &lt;15    &lt;20    &lt;25   </a:t>
            </a:r>
            <a:r>
              <a:rPr lang="en-GB" sz="900" b="1">
                <a:solidFill>
                  <a:schemeClr val="accent2"/>
                </a:solidFill>
                <a:latin typeface="Monaco" pitchFamily="2" charset="77"/>
              </a:rPr>
              <a:t>&lt;30  &lt;35</a:t>
            </a:r>
            <a:r>
              <a:rPr lang="en-GB" sz="900" b="1">
                <a:solidFill>
                  <a:srgbClr val="000000"/>
                </a:solidFill>
                <a:latin typeface="Monaco" pitchFamily="2" charset="77"/>
              </a:rPr>
              <a:t>  </a:t>
            </a:r>
            <a:r>
              <a:rPr lang="en-GB" sz="900" b="1">
                <a:solidFill>
                  <a:srgbClr val="FF0000"/>
                </a:solidFill>
                <a:latin typeface="Monaco" pitchFamily="2" charset="77"/>
              </a:rPr>
              <a:t>&lt;40  &lt;45  &lt;50  &lt;55  &lt;60</a:t>
            </a:r>
            <a:r>
              <a:rPr lang="en-GB" sz="900" b="1">
                <a:solidFill>
                  <a:srgbClr val="000000"/>
                </a:solidFill>
                <a:latin typeface="Monaco" pitchFamily="2" charset="77"/>
              </a:rPr>
              <a:t>  Total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Cleeve Road        S-&gt;N    123   505   1620    936   123   15    </a:t>
            </a:r>
            <a:r>
              <a:rPr lang="en-GB" sz="900">
                <a:solidFill>
                  <a:srgbClr val="FF0000"/>
                </a:solidFill>
                <a:latin typeface="Monaco" pitchFamily="2" charset="77"/>
              </a:rPr>
              <a:t>1</a:t>
            </a: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    -    -    -    -   3323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Cleeve Road        N-&gt;S     95   572   1612   1467   277   22    3    1    -    -    -   4049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1">
                    <a:lumMod val="50000"/>
                  </a:schemeClr>
                </a:solidFill>
                <a:latin typeface="Monaco" pitchFamily="2" charset="77"/>
              </a:rPr>
              <a:t>Manor Road         S-&gt;N     90   438    909    446    83   14    1    1    -    -    -   1982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1">
                    <a:lumMod val="50000"/>
                  </a:schemeClr>
                </a:solidFill>
                <a:latin typeface="Monaco" pitchFamily="2" charset="77"/>
              </a:rPr>
              <a:t>Manor Road         N-&gt;S    174   331    886    563   151   23   10    6    -    </a:t>
            </a:r>
            <a:r>
              <a:rPr lang="en-GB" sz="900">
                <a:solidFill>
                  <a:srgbClr val="FF0000"/>
                </a:solidFill>
                <a:latin typeface="Monaco" pitchFamily="2" charset="77"/>
              </a:rPr>
              <a:t>3    4</a:t>
            </a:r>
            <a:r>
              <a:rPr lang="en-GB" sz="900">
                <a:solidFill>
                  <a:schemeClr val="bg1">
                    <a:lumMod val="50000"/>
                  </a:schemeClr>
                </a:solidFill>
                <a:latin typeface="Monaco" pitchFamily="2" charset="77"/>
              </a:rPr>
              <a:t>   2151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Elvendon Road      W-&gt;E     44   394   1069    830   302   68    3    1    -    -    -   2711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Elvendon Road      E-&gt;W    119   901    801    658   153   15    1    -    -    -    -   2648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1">
                    <a:lumMod val="50000"/>
                  </a:schemeClr>
                </a:solidFill>
                <a:latin typeface="Monaco" pitchFamily="2" charset="77"/>
              </a:rPr>
              <a:t>Gatehampton Road   S-&gt;N     64   392   1204    953   361   30    5    -    -    -    -   3009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1">
                    <a:lumMod val="50000"/>
                  </a:schemeClr>
                </a:solidFill>
                <a:latin typeface="Monaco" pitchFamily="2" charset="77"/>
              </a:rPr>
              <a:t>Gatehampton Road   N-&gt;S     73   207    969   1290   423   61    7    -    -    -    -   3030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B4009 High Street  W-&gt;E    389  1965   7895   8304  1858  211   35    7    -    -    -  20664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B4009 High Street  E-&gt;W    148  1975  11043   5954   500   55   16    3    -    -    -  19694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---------------------------------------------------------------------------------------------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Total              Total  1319  7680  28008  21401  </a:t>
            </a:r>
            <a:r>
              <a:rPr lang="en-GB" sz="900">
                <a:solidFill>
                  <a:schemeClr val="accent2"/>
                </a:solidFill>
                <a:latin typeface="Monaco" pitchFamily="2" charset="77"/>
              </a:rPr>
              <a:t>4231  514</a:t>
            </a: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   </a:t>
            </a:r>
            <a:r>
              <a:rPr lang="en-GB" sz="900">
                <a:solidFill>
                  <a:srgbClr val="FF0000"/>
                </a:solidFill>
                <a:latin typeface="Monaco" pitchFamily="2" charset="77"/>
              </a:rPr>
              <a:t>82   19    -    3    4</a:t>
            </a: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  63261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rgbClr val="000000"/>
              </a:solidFill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 b="1">
                <a:solidFill>
                  <a:srgbClr val="000000"/>
                </a:solidFill>
                <a:latin typeface="Monaco" pitchFamily="2" charset="77"/>
              </a:rPr>
              <a:t>Road               Dir     &lt;10   &lt;15    &lt;20    &lt;25   </a:t>
            </a:r>
            <a:r>
              <a:rPr lang="en-GB" sz="900" b="1">
                <a:solidFill>
                  <a:schemeClr val="accent2"/>
                </a:solidFill>
                <a:latin typeface="Monaco" pitchFamily="2" charset="77"/>
              </a:rPr>
              <a:t>&lt;30  &lt;35</a:t>
            </a:r>
            <a:r>
              <a:rPr lang="en-GB" sz="900" b="1">
                <a:solidFill>
                  <a:srgbClr val="000000"/>
                </a:solidFill>
                <a:latin typeface="Monaco" pitchFamily="2" charset="77"/>
              </a:rPr>
              <a:t>  </a:t>
            </a:r>
            <a:r>
              <a:rPr lang="en-GB" sz="900" b="1">
                <a:solidFill>
                  <a:srgbClr val="FF0000"/>
                </a:solidFill>
                <a:latin typeface="Monaco" pitchFamily="2" charset="77"/>
              </a:rPr>
              <a:t>&lt;40  &lt;45  &lt;50  &lt;55  &lt;60</a:t>
            </a:r>
            <a:r>
              <a:rPr lang="en-GB" sz="900" b="1">
                <a:solidFill>
                  <a:srgbClr val="000000"/>
                </a:solidFill>
                <a:latin typeface="Monaco" pitchFamily="2" charset="77"/>
              </a:rPr>
              <a:t>   Mean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latin typeface="Monaco" pitchFamily="2" charset="77"/>
              </a:rPr>
              <a:t>Cleeve Road        S-&gt;N      4    15     49     28     4    -    -    -    -    -    -     19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latin typeface="Monaco" pitchFamily="2" charset="77"/>
              </a:rPr>
              <a:t>Cleeve Road        N-&gt;S      2    14     40     36     7    1    -    -    -    -    -     20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latin typeface="Monaco" pitchFamily="2" charset="77"/>
              </a:rPr>
              <a:t>Manor Road         S-&gt;N      5    22     46     23     4    1    -    -    -    -    -     18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latin typeface="Monaco" pitchFamily="2" charset="77"/>
              </a:rPr>
              <a:t>Manor Road         N-&gt;S      8    15     41     26     7    1    -    -    -    -    -     19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latin typeface="Monaco" pitchFamily="2" charset="77"/>
              </a:rPr>
              <a:t>Elvendon Road      W-&gt;E      2    15     39     31    11    3    -    -    -    -    -     20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latin typeface="Monaco" pitchFamily="2" charset="77"/>
              </a:rPr>
              <a:t>Elvendon Road      E-&gt;W      4    34     30     25     6    1    -    -    -    -    -     18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latin typeface="Monaco" pitchFamily="2" charset="77"/>
              </a:rPr>
              <a:t>Gatehampton Road   S-&gt;N      2    13     40     32    12    1    -    -    -    -    -     20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latin typeface="Monaco" pitchFamily="2" charset="77"/>
              </a:rPr>
              <a:t>Gatehampton Road   N-&gt;S      2     7     32     43    14    2    -    -    -    -    -     21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latin typeface="Monaco" pitchFamily="2" charset="77"/>
              </a:rPr>
              <a:t>B4009 High Street  W-&gt;E      2    10     38     40     9    1    -    -    -    -    -     20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latin typeface="Monaco" pitchFamily="2" charset="77"/>
              </a:rPr>
              <a:t>B4009 High Street  E-&gt;W      1    10     56     30     3    -    -    -    -    -    -     19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---------------------------------------------------------------------------------------------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Total              Total     2    12     44     34     </a:t>
            </a:r>
            <a:r>
              <a:rPr lang="en-GB" sz="900">
                <a:solidFill>
                  <a:schemeClr val="accent2"/>
                </a:solidFill>
                <a:latin typeface="Monaco" pitchFamily="2" charset="77"/>
              </a:rPr>
              <a:t>7    1</a:t>
            </a: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    -    -    -    -    -     20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7558B1-2BB0-53A6-8A11-A04F0149F204}"/>
              </a:ext>
            </a:extLst>
          </p:cNvPr>
          <p:cNvSpPr txBox="1"/>
          <p:nvPr/>
        </p:nvSpPr>
        <p:spPr>
          <a:xfrm>
            <a:off x="7167279" y="903588"/>
            <a:ext cx="2559427" cy="55259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b="1">
                <a:solidFill>
                  <a:schemeClr val="tx2">
                    <a:lumMod val="50000"/>
                    <a:lumOff val="50000"/>
                  </a:schemeClr>
                </a:solidFill>
                <a:latin typeface="Helvetica" pitchFamily="2" charset="0"/>
              </a:rPr>
              <a:t>58% under 20 mph,  92% under 25 mph, 8% too fast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accent2"/>
                </a:solidFill>
                <a:latin typeface="Helvetica" pitchFamily="2" charset="0"/>
              </a:rPr>
              <a:t>About one vehicle in twelve </a:t>
            </a:r>
            <a:br>
              <a:rPr lang="en-GB" sz="1400">
                <a:solidFill>
                  <a:schemeClr val="accent2"/>
                </a:solidFill>
                <a:latin typeface="Helvetica" pitchFamily="2" charset="0"/>
              </a:rPr>
            </a:br>
            <a:r>
              <a:rPr lang="en-GB" sz="1400">
                <a:solidFill>
                  <a:schemeClr val="accent2"/>
                </a:solidFill>
                <a:latin typeface="Helvetica" pitchFamily="2" charset="0"/>
              </a:rPr>
              <a:t>is driving over 25 mph 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latin typeface="Helvetica" pitchFamily="2" charset="0"/>
              </a:rPr>
              <a:t>Speeds are much the same as 2024, slightly more drivers staying under 25 mph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2">
                    <a:lumMod val="50000"/>
                  </a:schemeClr>
                </a:solidFill>
                <a:latin typeface="Helvetica" pitchFamily="2" charset="0"/>
              </a:rPr>
              <a:t>Manor Rd lower mean speed (with exceptions)</a:t>
            </a:r>
            <a:endParaRPr lang="en-GB" sz="1400">
              <a:latin typeface="Helvetica" pitchFamily="2" charset="0"/>
            </a:endParaRP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tx2">
                    <a:lumMod val="50000"/>
                    <a:lumOff val="50000"/>
                  </a:schemeClr>
                </a:solidFill>
                <a:latin typeface="Helvetica" pitchFamily="2" charset="0"/>
              </a:rPr>
              <a:t>Gatehampton higher mean speed (but not much)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latin typeface="Helvetica" pitchFamily="2" charset="0"/>
              </a:rPr>
              <a:t>Excessive speed happens rarely but at all times of the day – </a:t>
            </a:r>
            <a:r>
              <a:rPr lang="en-GB" sz="1400">
                <a:solidFill>
                  <a:schemeClr val="accent2"/>
                </a:solidFill>
                <a:latin typeface="Helvetica" pitchFamily="2" charset="0"/>
              </a:rPr>
              <a:t>Manor Rd 8:00, 13:00, </a:t>
            </a:r>
            <a:r>
              <a:rPr lang="en-GB" sz="1400">
                <a:solidFill>
                  <a:srgbClr val="FF0000"/>
                </a:solidFill>
                <a:latin typeface="Helvetica" pitchFamily="2" charset="0"/>
              </a:rPr>
              <a:t>Gatehampton evening</a:t>
            </a:r>
          </a:p>
          <a:p>
            <a:pPr>
              <a:spcAft>
                <a:spcPts val="1200"/>
              </a:spcAft>
            </a:pPr>
            <a:endParaRPr lang="en-GB" sz="140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197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86C6A-6970-D5CA-F9D8-B91624800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2BAAF-24CF-9AB0-1C08-A2DD783C3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8" y="149977"/>
            <a:ext cx="8543925" cy="733832"/>
          </a:xfrm>
        </p:spPr>
        <p:txBody>
          <a:bodyPr/>
          <a:lstStyle/>
          <a:p>
            <a:r>
              <a:rPr lang="en-GB"/>
              <a:t>Total speed counts (and </a:t>
            </a:r>
            <a:r>
              <a:rPr lang="en-GB">
                <a:solidFill>
                  <a:schemeClr val="tx2">
                    <a:lumMod val="50000"/>
                    <a:lumOff val="50000"/>
                  </a:schemeClr>
                </a:solidFill>
              </a:rPr>
              <a:t>percentages</a:t>
            </a:r>
            <a:r>
              <a:rPr lang="en-GB"/>
              <a:t>) 2025 </a:t>
            </a:r>
            <a:r>
              <a:rPr lang="en-GB" sz="900"/>
              <a:t>(without High St)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1B944-F077-DE89-EB39-4BBCFEE7B4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518" y="896713"/>
            <a:ext cx="6749426" cy="574822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 b="1">
                <a:solidFill>
                  <a:srgbClr val="000000"/>
                </a:solidFill>
                <a:latin typeface="Monaco" pitchFamily="2" charset="77"/>
              </a:rPr>
              <a:t>Road               Dir     &lt;10   &lt;15    &lt;20    &lt;25   </a:t>
            </a:r>
            <a:r>
              <a:rPr lang="en-GB" sz="900" b="1">
                <a:solidFill>
                  <a:schemeClr val="accent2"/>
                </a:solidFill>
                <a:latin typeface="Monaco" pitchFamily="2" charset="77"/>
              </a:rPr>
              <a:t>&lt;30  &lt;35</a:t>
            </a:r>
            <a:r>
              <a:rPr lang="en-GB" sz="900" b="1">
                <a:solidFill>
                  <a:srgbClr val="000000"/>
                </a:solidFill>
                <a:latin typeface="Monaco" pitchFamily="2" charset="77"/>
              </a:rPr>
              <a:t>  </a:t>
            </a:r>
            <a:r>
              <a:rPr lang="en-GB" sz="900" b="1">
                <a:solidFill>
                  <a:srgbClr val="FF0000"/>
                </a:solidFill>
                <a:latin typeface="Monaco" pitchFamily="2" charset="77"/>
              </a:rPr>
              <a:t>&lt;40  &lt;45  &lt;50  &lt;55  &lt;60</a:t>
            </a:r>
            <a:r>
              <a:rPr lang="en-GB" sz="900" b="1">
                <a:solidFill>
                  <a:srgbClr val="000000"/>
                </a:solidFill>
                <a:latin typeface="Monaco" pitchFamily="2" charset="77"/>
              </a:rPr>
              <a:t>  Total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Cleeve Road        S-&gt;N    123   505   1620    936   123   15    1    -    -    -    -   3323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Cleeve Road        N-&gt;S     95   572   1612   1467   277   22    3    1    -    -    -   4049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1">
                    <a:lumMod val="50000"/>
                  </a:schemeClr>
                </a:solidFill>
                <a:latin typeface="Monaco" pitchFamily="2" charset="77"/>
              </a:rPr>
              <a:t>Manor Road         S-&gt;N     90   438    909    446    83   14    1    1    -    -    -   1982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1">
                    <a:lumMod val="50000"/>
                  </a:schemeClr>
                </a:solidFill>
                <a:latin typeface="Monaco" pitchFamily="2" charset="77"/>
              </a:rPr>
              <a:t>Manor Road         N-&gt;S    174   331    886    563   151   23   10    6    -    </a:t>
            </a:r>
            <a:r>
              <a:rPr lang="en-GB" sz="900">
                <a:solidFill>
                  <a:srgbClr val="FF0000"/>
                </a:solidFill>
                <a:latin typeface="Monaco" pitchFamily="2" charset="77"/>
              </a:rPr>
              <a:t>3    4</a:t>
            </a:r>
            <a:r>
              <a:rPr lang="en-GB" sz="900">
                <a:solidFill>
                  <a:schemeClr val="bg1">
                    <a:lumMod val="50000"/>
                  </a:schemeClr>
                </a:solidFill>
                <a:latin typeface="Monaco" pitchFamily="2" charset="77"/>
              </a:rPr>
              <a:t>   2151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Elvendon Road      W-&gt;E     44   394   1069    830   302   68    3    1    -    -    -   2711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Elvendon Road      E-&gt;W    119   901    801    658   153   15    1    -    -    -    -   2648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1">
                    <a:lumMod val="50000"/>
                  </a:schemeClr>
                </a:solidFill>
                <a:latin typeface="Monaco" pitchFamily="2" charset="77"/>
              </a:rPr>
              <a:t>Gatehampton Road   S-&gt;N     64   392   1204    953   361   30    5    -    -    -    -   3009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1">
                    <a:lumMod val="50000"/>
                  </a:schemeClr>
                </a:solidFill>
                <a:latin typeface="Monaco" pitchFamily="2" charset="77"/>
              </a:rPr>
              <a:t>Gatehampton Road   N-&gt;S     73   207    969   1290   423   61    7    -    -    -    -   3030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rgbClr val="000000"/>
              </a:solidFill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rgbClr val="000000"/>
              </a:solidFill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---------------------------------------------------------------------------------------------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Total              Total   782  3740   9070   7143  </a:t>
            </a:r>
            <a:r>
              <a:rPr lang="en-GB" sz="900">
                <a:solidFill>
                  <a:schemeClr val="accent2"/>
                </a:solidFill>
                <a:latin typeface="Monaco" pitchFamily="2" charset="77"/>
              </a:rPr>
              <a:t>1873  248</a:t>
            </a: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   </a:t>
            </a:r>
            <a:r>
              <a:rPr lang="en-GB" sz="900">
                <a:solidFill>
                  <a:srgbClr val="FF0000"/>
                </a:solidFill>
                <a:latin typeface="Monaco" pitchFamily="2" charset="77"/>
              </a:rPr>
              <a:t>31    9    -    3    4 </a:t>
            </a: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 22903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rgbClr val="000000"/>
              </a:solidFill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 b="1">
                <a:solidFill>
                  <a:srgbClr val="000000"/>
                </a:solidFill>
                <a:latin typeface="Monaco" pitchFamily="2" charset="77"/>
              </a:rPr>
              <a:t>Road               Dir     &lt;10   &lt;15    &lt;20    &lt;25   </a:t>
            </a:r>
            <a:r>
              <a:rPr lang="en-GB" sz="900" b="1">
                <a:solidFill>
                  <a:schemeClr val="accent2"/>
                </a:solidFill>
                <a:latin typeface="Monaco" pitchFamily="2" charset="77"/>
              </a:rPr>
              <a:t>&lt;30  &lt;35</a:t>
            </a:r>
            <a:r>
              <a:rPr lang="en-GB" sz="900" b="1">
                <a:solidFill>
                  <a:srgbClr val="000000"/>
                </a:solidFill>
                <a:latin typeface="Monaco" pitchFamily="2" charset="77"/>
              </a:rPr>
              <a:t>  </a:t>
            </a:r>
            <a:r>
              <a:rPr lang="en-GB" sz="900" b="1">
                <a:solidFill>
                  <a:srgbClr val="FF0000"/>
                </a:solidFill>
                <a:latin typeface="Monaco" pitchFamily="2" charset="77"/>
              </a:rPr>
              <a:t>&lt;40  &lt;45  &lt;50  &lt;55  &lt;60</a:t>
            </a:r>
            <a:r>
              <a:rPr lang="en-GB" sz="900" b="1">
                <a:solidFill>
                  <a:srgbClr val="000000"/>
                </a:solidFill>
                <a:latin typeface="Monaco" pitchFamily="2" charset="77"/>
              </a:rPr>
              <a:t>   Mean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latin typeface="Monaco" pitchFamily="2" charset="77"/>
              </a:rPr>
              <a:t>Cleeve Road        S-&gt;N      4    15     49     28     4    -    -    -    -    -    -     19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latin typeface="Monaco" pitchFamily="2" charset="77"/>
              </a:rPr>
              <a:t>Cleeve Road        N-&gt;S      2    14     40     36     7    1    -    -    -    -    -     20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latin typeface="Monaco" pitchFamily="2" charset="77"/>
              </a:rPr>
              <a:t>M</a:t>
            </a: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latin typeface="Monaco" pitchFamily="2" charset="77"/>
              </a:rPr>
              <a:t>anor Road         S-&gt;N      5    22     46     23     4    1    -    -    -    -    -     18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latin typeface="Monaco" pitchFamily="2" charset="77"/>
              </a:rPr>
              <a:t>Manor Road         N-&gt;S      8    15     41     26     7    1    -    -    -    -    -     19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latin typeface="Monaco" pitchFamily="2" charset="77"/>
              </a:rPr>
              <a:t>Elvendon Road      W-&gt;E      2    15     39     31    11    3    -    -    -    -    -     20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latin typeface="Monaco" pitchFamily="2" charset="77"/>
              </a:rPr>
              <a:t>Elvendon Road      E-&gt;W      4    34     30     25     6    1    -    -    -    -    -     18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latin typeface="Monaco" pitchFamily="2" charset="77"/>
              </a:rPr>
              <a:t>Gatehampton Road   S-&gt;N      2    13     40     32    12    1    -    -    -    -    -     20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latin typeface="Monaco" pitchFamily="2" charset="77"/>
              </a:rPr>
              <a:t>Gatehampton Road   N-&gt;S      2     7     32     43    14    2    -    -    -    -    -     21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rgbClr val="000000"/>
              </a:solidFill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rgbClr val="000000"/>
              </a:solidFill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---------------------------------------------------------------------------------------------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Total              Total     3    16     40     31     </a:t>
            </a:r>
            <a:r>
              <a:rPr lang="en-GB" sz="900">
                <a:solidFill>
                  <a:schemeClr val="accent2"/>
                </a:solidFill>
                <a:latin typeface="Monaco" pitchFamily="2" charset="77"/>
              </a:rPr>
              <a:t>8    1</a:t>
            </a:r>
            <a:r>
              <a:rPr lang="en-GB" sz="900">
                <a:solidFill>
                  <a:srgbClr val="000000"/>
                </a:solidFill>
                <a:latin typeface="Monaco" pitchFamily="2" charset="77"/>
              </a:rPr>
              <a:t>    -    -    -    -    -     20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0881C0-0986-1490-B0A2-B04237F4DA00}"/>
              </a:ext>
            </a:extLst>
          </p:cNvPr>
          <p:cNvSpPr txBox="1"/>
          <p:nvPr/>
        </p:nvSpPr>
        <p:spPr>
          <a:xfrm>
            <a:off x="7167279" y="903588"/>
            <a:ext cx="2559427" cy="55259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b="1">
                <a:solidFill>
                  <a:schemeClr val="tx2">
                    <a:lumMod val="50000"/>
                    <a:lumOff val="50000"/>
                  </a:schemeClr>
                </a:solidFill>
                <a:latin typeface="Helvetica" pitchFamily="2" charset="0"/>
              </a:rPr>
              <a:t>59% under 20 mph,  90% under 25 mph, 9% too fast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accent2"/>
                </a:solidFill>
                <a:latin typeface="Helvetica" pitchFamily="2" charset="0"/>
              </a:rPr>
              <a:t>About one vehicle in ten </a:t>
            </a:r>
            <a:br>
              <a:rPr lang="en-GB" sz="1400">
                <a:solidFill>
                  <a:schemeClr val="accent2"/>
                </a:solidFill>
                <a:latin typeface="Helvetica" pitchFamily="2" charset="0"/>
              </a:rPr>
            </a:br>
            <a:r>
              <a:rPr lang="en-GB" sz="1400">
                <a:solidFill>
                  <a:schemeClr val="accent2"/>
                </a:solidFill>
                <a:latin typeface="Helvetica" pitchFamily="2" charset="0"/>
              </a:rPr>
              <a:t>is driving over 25 mph 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latin typeface="Helvetica" pitchFamily="2" charset="0"/>
              </a:rPr>
              <a:t>Speeds are much the same as 2024, very slightly more drivers staying under 25 mph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2">
                    <a:lumMod val="50000"/>
                  </a:schemeClr>
                </a:solidFill>
                <a:latin typeface="Helvetica" pitchFamily="2" charset="0"/>
              </a:rPr>
              <a:t>Manor Rd lower mean speed (with exceptions)</a:t>
            </a:r>
            <a:endParaRPr lang="en-GB" sz="1400">
              <a:latin typeface="Helvetica" pitchFamily="2" charset="0"/>
            </a:endParaRP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tx2">
                    <a:lumMod val="50000"/>
                    <a:lumOff val="50000"/>
                  </a:schemeClr>
                </a:solidFill>
                <a:latin typeface="Helvetica" pitchFamily="2" charset="0"/>
              </a:rPr>
              <a:t>Gatehampton higher mean speed (but not much)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latin typeface="Helvetica" pitchFamily="2" charset="0"/>
              </a:rPr>
              <a:t>Excessive speed happens rarely but at all times of the day – </a:t>
            </a:r>
            <a:r>
              <a:rPr lang="en-GB" sz="1400">
                <a:solidFill>
                  <a:schemeClr val="accent2"/>
                </a:solidFill>
                <a:latin typeface="Helvetica" pitchFamily="2" charset="0"/>
              </a:rPr>
              <a:t>Manor Rd 8:00, 13:00, </a:t>
            </a:r>
            <a:r>
              <a:rPr lang="en-GB" sz="1400">
                <a:solidFill>
                  <a:srgbClr val="FF0000"/>
                </a:solidFill>
                <a:latin typeface="Helvetica" pitchFamily="2" charset="0"/>
              </a:rPr>
              <a:t>Gatehampton evening</a:t>
            </a:r>
          </a:p>
          <a:p>
            <a:pPr>
              <a:spcAft>
                <a:spcPts val="1200"/>
              </a:spcAft>
            </a:pPr>
            <a:endParaRPr lang="en-GB" sz="140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863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59FB9-B931-CFA2-1EBA-CF050709B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4C874-3458-8E14-B997-8EF3CEF95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8" y="149977"/>
            <a:ext cx="8543925" cy="733832"/>
          </a:xfrm>
        </p:spPr>
        <p:txBody>
          <a:bodyPr/>
          <a:lstStyle/>
          <a:p>
            <a:r>
              <a:rPr lang="en-GB"/>
              <a:t>Total speed counts (and </a:t>
            </a:r>
            <a:r>
              <a:rPr lang="en-GB">
                <a:solidFill>
                  <a:schemeClr val="tx2">
                    <a:lumMod val="50000"/>
                    <a:lumOff val="50000"/>
                  </a:schemeClr>
                </a:solidFill>
              </a:rPr>
              <a:t>percentages</a:t>
            </a:r>
            <a:r>
              <a:rPr lang="en-GB"/>
              <a:t>) 2024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C6D16-4E37-67CD-6A11-BBEE4EE482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518" y="903588"/>
            <a:ext cx="6673798" cy="574822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Road               Dir     &lt;10   &lt;15    &lt;20    &lt;25   </a:t>
            </a:r>
            <a:r>
              <a:rPr lang="en-GB" sz="900">
                <a:solidFill>
                  <a:schemeClr val="accent2"/>
                </a:solidFill>
                <a:effectLst/>
                <a:latin typeface="Monaco" pitchFamily="2" charset="77"/>
              </a:rPr>
              <a:t>&lt;30  &lt;35</a:t>
            </a:r>
            <a:r>
              <a:rPr lang="en-GB" sz="900">
                <a:solidFill>
                  <a:schemeClr val="accent2">
                    <a:lumMod val="75000"/>
                  </a:schemeClr>
                </a:solidFill>
                <a:effectLst/>
                <a:latin typeface="Monaco" pitchFamily="2" charset="77"/>
              </a:rPr>
              <a:t>  </a:t>
            </a:r>
            <a:r>
              <a:rPr lang="en-GB" sz="900">
                <a:solidFill>
                  <a:srgbClr val="FF0000"/>
                </a:solidFill>
                <a:effectLst/>
                <a:latin typeface="Monaco" pitchFamily="2" charset="77"/>
              </a:rPr>
              <a:t>&lt;40  &lt;45  &lt;50  &lt;55  &lt;60</a:t>
            </a: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  Total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Cleeve Road        S-&gt;N     30   355    830    533    74    2    -    -    -    -    -   1824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Cleeve Road        N-&gt;S     87   347    929    810   140    7    1    -    -    -    -   2321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2">
                    <a:lumMod val="50000"/>
                  </a:schemeClr>
                </a:solidFill>
                <a:effectLst/>
                <a:latin typeface="Monaco" pitchFamily="2" charset="77"/>
              </a:rPr>
              <a:t>Manor Road         S-&gt;N    116   532    631    206    23    4    -    </a:t>
            </a:r>
            <a:r>
              <a:rPr lang="en-GB" sz="900">
                <a:solidFill>
                  <a:schemeClr val="accent2"/>
                </a:solidFill>
                <a:effectLst/>
                <a:latin typeface="Monaco" pitchFamily="2" charset="77"/>
              </a:rPr>
              <a:t>3    2</a:t>
            </a:r>
            <a:r>
              <a:rPr lang="en-GB" sz="900">
                <a:solidFill>
                  <a:schemeClr val="bg2">
                    <a:lumMod val="50000"/>
                  </a:schemeClr>
                </a:solidFill>
                <a:effectLst/>
                <a:latin typeface="Monaco" pitchFamily="2" charset="77"/>
              </a:rPr>
              <a:t>    -    -   1517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2">
                    <a:lumMod val="50000"/>
                  </a:schemeClr>
                </a:solidFill>
                <a:effectLst/>
                <a:latin typeface="Monaco" pitchFamily="2" charset="77"/>
              </a:rPr>
              <a:t>Manor Road         N-&gt;S    172   366    570    267    32    1    3    -    -    -    -   1411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Elvendon Road      W-&gt;E     44   534   1558   1125   416   64   14    3    -    -    -   3758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Elvendon Road      E-&gt;W    108  1068   1159    986   399   60   11    1    -    -    -   3792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2">
                    <a:lumMod val="50000"/>
                  </a:schemeClr>
                </a:solidFill>
                <a:effectLst/>
                <a:latin typeface="Monaco" pitchFamily="2" charset="77"/>
              </a:rPr>
              <a:t>Gatehampton Road   S-&gt;N     50   244    912    944   360   83   11    3    -    -    -   2607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bg2">
                    <a:lumMod val="50000"/>
                  </a:schemeClr>
                </a:solidFill>
                <a:effectLst/>
                <a:latin typeface="Monaco" pitchFamily="2" charset="77"/>
              </a:rPr>
              <a:t>Gatehampton Road   N-&gt;S     38   142    646   1070   539  110   26    </a:t>
            </a:r>
            <a:r>
              <a:rPr lang="en-GB" sz="900">
                <a:solidFill>
                  <a:srgbClr val="FF0000"/>
                </a:solidFill>
                <a:effectLst/>
                <a:latin typeface="Monaco" pitchFamily="2" charset="77"/>
              </a:rPr>
              <a:t>2    2    1</a:t>
            </a:r>
            <a:r>
              <a:rPr lang="en-GB" sz="900">
                <a:solidFill>
                  <a:schemeClr val="bg2">
                    <a:lumMod val="50000"/>
                  </a:schemeClr>
                </a:solidFill>
                <a:effectLst/>
                <a:latin typeface="Monaco" pitchFamily="2" charset="77"/>
              </a:rPr>
              <a:t>    -   2576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chemeClr val="bg2">
                  <a:lumMod val="50000"/>
                </a:schemeClr>
              </a:solidFill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chemeClr val="bg2">
                  <a:lumMod val="50000"/>
                </a:schemeClr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---------------------------------------------------------------------------------------------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Total              Total   645  3588   7235   5941  </a:t>
            </a:r>
            <a:r>
              <a:rPr lang="en-GB" sz="900">
                <a:solidFill>
                  <a:schemeClr val="accent2"/>
                </a:solidFill>
                <a:effectLst/>
                <a:latin typeface="Monaco" pitchFamily="2" charset="77"/>
              </a:rPr>
              <a:t>1983  331</a:t>
            </a: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   </a:t>
            </a:r>
            <a:r>
              <a:rPr lang="en-GB" sz="900">
                <a:solidFill>
                  <a:srgbClr val="FF0000"/>
                </a:solidFill>
                <a:effectLst/>
                <a:latin typeface="Monaco" pitchFamily="2" charset="77"/>
              </a:rPr>
              <a:t>66   12    4    1 </a:t>
            </a: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   -  19806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Road               Dir     &lt;10   &lt;15    &lt;20    &lt;25   </a:t>
            </a:r>
            <a:r>
              <a:rPr lang="en-GB" sz="900">
                <a:solidFill>
                  <a:schemeClr val="accent2"/>
                </a:solidFill>
                <a:effectLst/>
                <a:latin typeface="Monaco" pitchFamily="2" charset="77"/>
              </a:rPr>
              <a:t>&lt;30  &lt;35</a:t>
            </a: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  </a:t>
            </a:r>
            <a:r>
              <a:rPr lang="en-GB" sz="900">
                <a:solidFill>
                  <a:srgbClr val="FF0000"/>
                </a:solidFill>
                <a:effectLst/>
                <a:latin typeface="Monaco" pitchFamily="2" charset="77"/>
              </a:rPr>
              <a:t>&lt;40  &lt;45  &lt;50  &lt;55  &lt;60</a:t>
            </a: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   Mean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Monaco" pitchFamily="2" charset="77"/>
              </a:rPr>
              <a:t>Cleeve Road        S-&gt;N      2    19     46     29     4    -    -    -    -    -    -     19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Monaco" pitchFamily="2" charset="77"/>
              </a:rPr>
              <a:t>Cleeve Road        N-&gt;S      4    15     40     35     6    -    -    -    -    -    -     19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Manor Road         S-&gt;N      8    35     42     14     2    -    -    -    -    -    -     16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Manor Road         N-&gt;S     12    26     40     19     2    -    -    -    -    -    -     17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Monaco" pitchFamily="2" charset="77"/>
              </a:rPr>
              <a:t>Elvendon Road      W-&gt;E      1    14     41     30    11    2    -    -    -    -    -     20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Monaco" pitchFamily="2" charset="77"/>
              </a:rPr>
              <a:t>Elvendon Road      E-&gt;W      3    28     31     26    11    2    -    -    -    -    -     19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Gatehampton Road   S-&gt;N      2     9     35     36    14    3    -    -    -    -    -     21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Monaco" pitchFamily="2" charset="77"/>
              </a:rPr>
              <a:t>Gatehampton Road   N-&gt;S      1     6     25     42    21    4    1    -    -    -    -     23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chemeClr val="tx2">
                  <a:lumMod val="75000"/>
                  <a:lumOff val="25000"/>
                </a:schemeClr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chemeClr val="tx2">
                  <a:lumMod val="75000"/>
                  <a:lumOff val="25000"/>
                </a:schemeClr>
              </a:solidFill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Monaco" pitchFamily="2" charset="77"/>
              </a:rPr>
              <a:t>---------------------------------------------------------------------------------------------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Monaco" pitchFamily="2" charset="77"/>
              </a:rPr>
              <a:t>Total              Total     3    18     37     30    </a:t>
            </a:r>
            <a:r>
              <a:rPr lang="en-GB" sz="900">
                <a:solidFill>
                  <a:schemeClr val="accent2"/>
                </a:solidFill>
                <a:effectLst/>
                <a:latin typeface="Monaco" pitchFamily="2" charset="77"/>
              </a:rPr>
              <a:t>10    2</a:t>
            </a:r>
            <a:r>
              <a:rPr lang="en-GB" sz="900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Monaco" pitchFamily="2" charset="77"/>
              </a:rPr>
              <a:t>    -    -    -    -    -     20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rgbClr val="000000"/>
              </a:solidFill>
              <a:effectLst/>
              <a:latin typeface="Monaco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92C309-9AC9-D461-006E-E89DDCABB61A}"/>
              </a:ext>
            </a:extLst>
          </p:cNvPr>
          <p:cNvSpPr txBox="1"/>
          <p:nvPr/>
        </p:nvSpPr>
        <p:spPr>
          <a:xfrm>
            <a:off x="7167279" y="903588"/>
            <a:ext cx="2559427" cy="55259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b="1">
                <a:solidFill>
                  <a:schemeClr val="tx2">
                    <a:lumMod val="50000"/>
                    <a:lumOff val="50000"/>
                  </a:schemeClr>
                </a:solidFill>
                <a:latin typeface="Helvetica" pitchFamily="2" charset="0"/>
              </a:rPr>
              <a:t>58% under 20 mph,  88% under 25 mph, 12% too fast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accent2"/>
                </a:solidFill>
                <a:latin typeface="Helvetica" pitchFamily="2" charset="0"/>
              </a:rPr>
              <a:t>About one vehicle in eight </a:t>
            </a:r>
            <a:br>
              <a:rPr lang="en-GB" sz="1400">
                <a:solidFill>
                  <a:schemeClr val="accent2"/>
                </a:solidFill>
                <a:latin typeface="Helvetica" pitchFamily="2" charset="0"/>
              </a:rPr>
            </a:br>
            <a:r>
              <a:rPr lang="en-GB" sz="1400">
                <a:solidFill>
                  <a:schemeClr val="accent2"/>
                </a:solidFill>
                <a:latin typeface="Helvetica" pitchFamily="2" charset="0"/>
              </a:rPr>
              <a:t>is driving over 25 mph </a:t>
            </a:r>
            <a:r>
              <a:rPr lang="en-GB" sz="1400">
                <a:solidFill>
                  <a:schemeClr val="tx2">
                    <a:lumMod val="50000"/>
                    <a:lumOff val="50000"/>
                  </a:schemeClr>
                </a:solidFill>
                <a:latin typeface="Helvetica" pitchFamily="2" charset="0"/>
              </a:rPr>
              <a:t> 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bg2">
                    <a:lumMod val="50000"/>
                  </a:schemeClr>
                </a:solidFill>
                <a:latin typeface="Helvetica" pitchFamily="2" charset="0"/>
              </a:rPr>
              <a:t>Manor Rd lowest mean speed (with exceptions)</a:t>
            </a:r>
            <a:endParaRPr lang="en-GB" sz="1400">
              <a:latin typeface="Helvetica" pitchFamily="2" charset="0"/>
            </a:endParaRP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solidFill>
                  <a:schemeClr val="tx2">
                    <a:lumMod val="50000"/>
                    <a:lumOff val="50000"/>
                  </a:schemeClr>
                </a:solidFill>
                <a:latin typeface="Helvetica" pitchFamily="2" charset="0"/>
              </a:rPr>
              <a:t>Gatehampton highest mean speed 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latin typeface="Helvetica" pitchFamily="2" charset="0"/>
              </a:rPr>
              <a:t>Excessive speed happens rarely but at all times of the day – </a:t>
            </a:r>
            <a:r>
              <a:rPr lang="en-GB" sz="1400">
                <a:solidFill>
                  <a:schemeClr val="accent2"/>
                </a:solidFill>
                <a:latin typeface="Helvetica" pitchFamily="2" charset="0"/>
              </a:rPr>
              <a:t>Manor Rd 8:00, 13:00, </a:t>
            </a:r>
            <a:r>
              <a:rPr lang="en-GB" sz="1400">
                <a:solidFill>
                  <a:srgbClr val="FF0000"/>
                </a:solidFill>
                <a:latin typeface="Helvetica" pitchFamily="2" charset="0"/>
              </a:rPr>
              <a:t>Gatehampton evening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 b="1">
                <a:latin typeface="Helvetica" pitchFamily="2" charset="0"/>
              </a:rPr>
              <a:t>Consider physical speed controls – build outs or humps or raised tables – for Elvendon and Gatehampton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400">
                <a:latin typeface="Helvetica" pitchFamily="2" charset="0"/>
              </a:rPr>
              <a:t>The measurement points in both cases have houses on both sides and pavements exposed to traffic</a:t>
            </a:r>
          </a:p>
          <a:p>
            <a:pPr marL="108000" indent="-1080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400">
              <a:solidFill>
                <a:srgbClr val="FF0000"/>
              </a:solidFill>
              <a:latin typeface="Helvetica" pitchFamily="2" charset="0"/>
            </a:endParaRPr>
          </a:p>
          <a:p>
            <a:pPr>
              <a:spcAft>
                <a:spcPts val="1200"/>
              </a:spcAft>
            </a:pPr>
            <a:endParaRPr lang="en-GB" sz="140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44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C8C5C-BA49-D23C-7290-E302480AB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FFE19-947C-A127-8991-A2B31DE58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18" y="149977"/>
            <a:ext cx="8543925" cy="733832"/>
          </a:xfrm>
        </p:spPr>
        <p:txBody>
          <a:bodyPr>
            <a:normAutofit/>
          </a:bodyPr>
          <a:lstStyle/>
          <a:p>
            <a:r>
              <a:rPr lang="en-GB" sz="2400"/>
              <a:t>Cleeve Road — When busy? When speeding?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49D0C8-AFF0-2D51-4A2B-7982E02F0923}"/>
              </a:ext>
            </a:extLst>
          </p:cNvPr>
          <p:cNvSpPr txBox="1"/>
          <p:nvPr/>
        </p:nvSpPr>
        <p:spPr>
          <a:xfrm>
            <a:off x="6534059" y="903588"/>
            <a:ext cx="3067423" cy="552595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 lIns="108000" tIns="108000" rIns="108000" bIns="0" rtlCol="0">
            <a:noAutofit/>
          </a:bodyPr>
          <a:lstStyle/>
          <a:p>
            <a:pPr>
              <a:spcAft>
                <a:spcPts val="1200"/>
              </a:spcAft>
            </a:pPr>
            <a:r>
              <a:rPr lang="en-GB" sz="2000" b="1">
                <a:latin typeface="Helvetica" pitchFamily="2" charset="0"/>
              </a:rPr>
              <a:t>Commuting rat run?</a:t>
            </a:r>
          </a:p>
          <a:p>
            <a:pPr>
              <a:spcAft>
                <a:spcPts val="1200"/>
              </a:spcAft>
            </a:pPr>
            <a:r>
              <a:rPr lang="en-GB" sz="2000">
                <a:latin typeface="Helvetica" pitchFamily="2" charset="0"/>
              </a:rPr>
              <a:t>Busy times 08:15, 15:15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i="1">
                <a:latin typeface="Helvetica" pitchFamily="2" charset="0"/>
              </a:rPr>
              <a:t>Commuting to work?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i="1">
                <a:latin typeface="Helvetica" pitchFamily="2" charset="0"/>
              </a:rPr>
              <a:t>Back from school run?</a:t>
            </a:r>
            <a:endParaRPr lang="en-GB" sz="1600">
              <a:latin typeface="Helvetica" pitchFamily="2" charset="0"/>
            </a:endParaRPr>
          </a:p>
          <a:p>
            <a:pPr>
              <a:spcAft>
                <a:spcPts val="1200"/>
              </a:spcAft>
            </a:pPr>
            <a:r>
              <a:rPr lang="en-GB" sz="2000">
                <a:latin typeface="Helvetica" pitchFamily="2" charset="0"/>
              </a:rPr>
              <a:t>More traffic coming into the village (N to S)</a:t>
            </a:r>
          </a:p>
          <a:p>
            <a:pPr>
              <a:spcAft>
                <a:spcPts val="1200"/>
              </a:spcAft>
            </a:pPr>
            <a:r>
              <a:rPr lang="en-GB" sz="2000">
                <a:latin typeface="Helvetica" pitchFamily="2" charset="0"/>
              </a:rPr>
              <a:t>Mostly less than 25 mph</a:t>
            </a:r>
          </a:p>
          <a:p>
            <a:pPr>
              <a:spcAft>
                <a:spcPts val="1200"/>
              </a:spcAft>
            </a:pPr>
            <a:r>
              <a:rPr lang="en-GB" sz="2000">
                <a:latin typeface="Helvetica" pitchFamily="2" charset="0"/>
              </a:rPr>
              <a:t>Opportunist speeding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Single cars in quiet periods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Late evening or night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Both directions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>
                <a:latin typeface="Helvetica" pitchFamily="2" charset="0"/>
              </a:rPr>
              <a:t>Fastest was 40 – 45 mph</a:t>
            </a:r>
          </a:p>
          <a:p>
            <a:pPr>
              <a:spcAft>
                <a:spcPts val="1200"/>
              </a:spcAft>
            </a:pPr>
            <a:endParaRPr lang="en-GB" sz="2000">
              <a:latin typeface="Helvetica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7525B-D656-930A-35F6-3618E0D790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518" y="903588"/>
            <a:ext cx="6229541" cy="574822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 b="1">
                <a:solidFill>
                  <a:srgbClr val="000000"/>
                </a:solidFill>
                <a:effectLst/>
                <a:latin typeface="Monaco" pitchFamily="2" charset="77"/>
              </a:rPr>
              <a:t>Date          Road              Counts                                       Mean  Max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Thu 11 08:00  Cleeve Road N-&gt;S  16 = Car:15, LGV:1                             24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Fri 12 08:15  Cleeve Road N-&gt;S  17 = Car:15, Cycle:1, LGV:1                    20  &lt;25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Wed 10 08:15  Cleeve Road N-&gt;S  15 = Car:14, LGV:1                             24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chemeClr val="accent2"/>
                </a:solidFill>
                <a:effectLst/>
                <a:latin typeface="Monaco" pitchFamily="2" charset="77"/>
              </a:rPr>
              <a:t>Sat 13</a:t>
            </a: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 10:30  Cleeve Road N-&gt;S  16 = Car:13, M/C:1, LGV:1, Rig2:1              21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Wed 10 11:15  Cleeve Road S-&gt;N  15 = </a:t>
            </a:r>
            <a:r>
              <a:rPr lang="en-GB" sz="900">
                <a:solidFill>
                  <a:schemeClr val="accent6"/>
                </a:solidFill>
                <a:effectLst/>
                <a:latin typeface="Monaco" pitchFamily="2" charset="77"/>
              </a:rPr>
              <a:t>Cycle:5</a:t>
            </a: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, Car:5, LGV:2, Rig2:2, </a:t>
            </a:r>
            <a:r>
              <a:rPr lang="en-GB" sz="900">
                <a:solidFill>
                  <a:schemeClr val="accent5"/>
                </a:solidFill>
                <a:effectLst/>
                <a:latin typeface="Monaco" pitchFamily="2" charset="77"/>
              </a:rPr>
              <a:t>Art5+:1</a:t>
            </a: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    </a:t>
            </a:r>
            <a:r>
              <a:rPr lang="en-GB" sz="900">
                <a:solidFill>
                  <a:schemeClr val="accent6"/>
                </a:solidFill>
                <a:effectLst/>
                <a:latin typeface="Monaco" pitchFamily="2" charset="77"/>
              </a:rPr>
              <a:t>12  &lt;20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Fri 12 11:15  Cleeve Road S-&gt;N  15 = Car:12, Rig2:2, LGV:1                     19  &lt;25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Fri 12 15:15  Cleeve Road N-&gt;S  16 = Car:14, M/C:1, LGV:1                      21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Thu 11 15:15  Cleeve Road S-&gt;N  15 = Car:12, LGV:2, Rig2:1                     22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Mon 08 15:30  Cleeve Road S-&gt;N  15 = Car:12, LGV:2, M/C:1                      18  &lt;30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Fri 05 17:45  Cleeve Road N-&gt;S  15 = Car:15                                    16  &lt;20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 b="1">
                <a:solidFill>
                  <a:srgbClr val="000000"/>
                </a:solidFill>
                <a:effectLst/>
                <a:latin typeface="Monaco" pitchFamily="2" charset="77"/>
              </a:rPr>
              <a:t>Date          Road              Counts     Mean  Max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Sat 13 00:15  Cleeve Road N-&gt;S  1 = Car:1    </a:t>
            </a:r>
            <a:r>
              <a:rPr lang="en-GB" sz="900">
                <a:solidFill>
                  <a:schemeClr val="accent2"/>
                </a:solidFill>
                <a:effectLst/>
                <a:latin typeface="Monaco" pitchFamily="2" charset="77"/>
              </a:rPr>
              <a:t>38  &lt;40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Sat 13 03:00  Cleeve Road S-&gt;N  1 = Car:1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Mon 15 04:30  Cleeve Road N-&gt;S  1 = LGV:1    </a:t>
            </a:r>
            <a:r>
              <a:rPr lang="en-GB" sz="900">
                <a:solidFill>
                  <a:srgbClr val="FF0000"/>
                </a:solidFill>
                <a:effectLst/>
                <a:latin typeface="Monaco" pitchFamily="2" charset="77"/>
              </a:rPr>
              <a:t>43  &lt;45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Sun 14 05:45  Cleeve Road N-&gt;S  1 = Car:1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Fri 12 06:30  Cleeve Road N-&gt;S  1 = Car:1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GB" sz="90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Mon 15 22:30  Cleeve Road S-&gt;N  1 = M/C:1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Sat 13 22:45  Cleeve Road N-&gt;S  1 = Car:1    </a:t>
            </a:r>
            <a:r>
              <a:rPr lang="en-GB" sz="900">
                <a:solidFill>
                  <a:schemeClr val="accent2"/>
                </a:solidFill>
                <a:effectLst/>
                <a:latin typeface="Monaco" pitchFamily="2" charset="77"/>
              </a:rPr>
              <a:t>38  &lt;40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Wed 10 22:45  Cleeve Road S-&gt;N  1 = Car:1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Sun 14 23:15  Cleeve Road N-&gt;S  1 = Car:1    33  &lt;35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900">
                <a:solidFill>
                  <a:srgbClr val="000000"/>
                </a:solidFill>
                <a:effectLst/>
                <a:latin typeface="Monaco" pitchFamily="2" charset="77"/>
              </a:rPr>
              <a:t>Sat 06 23:30  Cleeve Road S-&gt;N  1 = Car:1    28  &lt;30</a:t>
            </a:r>
          </a:p>
        </p:txBody>
      </p:sp>
    </p:spTree>
    <p:extLst>
      <p:ext uri="{BB962C8B-B14F-4D97-AF65-F5344CB8AC3E}">
        <p14:creationId xmlns:p14="http://schemas.microsoft.com/office/powerpoint/2010/main" val="122095319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7C8425BF-90FE-3B45-B294-59A69B335C8B}" vid="{C1C1038B-65F1-BF49-AF84-9462404449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0489113E8C424D8446161E8A24BFF7" ma:contentTypeVersion="18" ma:contentTypeDescription="Create a new document." ma:contentTypeScope="" ma:versionID="9ce0e7432a237287861086f8776641ac">
  <xsd:schema xmlns:xsd="http://www.w3.org/2001/XMLSchema" xmlns:xs="http://www.w3.org/2001/XMLSchema" xmlns:p="http://schemas.microsoft.com/office/2006/metadata/properties" xmlns:ns2="436cd98c-9b50-4f0b-bbf5-61144f0b31d7" xmlns:ns3="a0014338-7acf-417a-b70a-258def59a007" targetNamespace="http://schemas.microsoft.com/office/2006/metadata/properties" ma:root="true" ma:fieldsID="cd2ceac3bf837312260a573c480954c0" ns2:_="" ns3:_="">
    <xsd:import namespace="436cd98c-9b50-4f0b-bbf5-61144f0b31d7"/>
    <xsd:import namespace="a0014338-7acf-417a-b70a-258def59a0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6cd98c-9b50-4f0b-bbf5-61144f0b31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7be2ffe7-d419-4fac-8415-16a0708b2d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014338-7acf-417a-b70a-258def59a007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ed0ef41-6bc9-4829-a3bc-78a16ace60ab}" ma:internalName="TaxCatchAll" ma:showField="CatchAllData" ma:web="a0014338-7acf-417a-b70a-258def59a0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36cd98c-9b50-4f0b-bbf5-61144f0b31d7">
      <Terms xmlns="http://schemas.microsoft.com/office/infopath/2007/PartnerControls"/>
    </lcf76f155ced4ddcb4097134ff3c332f>
    <TaxCatchAll xmlns="a0014338-7acf-417a-b70a-258def59a007" xsi:nil="true"/>
  </documentManagement>
</p:properties>
</file>

<file path=customXml/itemProps1.xml><?xml version="1.0" encoding="utf-8"?>
<ds:datastoreItem xmlns:ds="http://schemas.openxmlformats.org/officeDocument/2006/customXml" ds:itemID="{93119877-4CB4-46FB-8B65-4FABF3F3D568}"/>
</file>

<file path=customXml/itemProps2.xml><?xml version="1.0" encoding="utf-8"?>
<ds:datastoreItem xmlns:ds="http://schemas.openxmlformats.org/officeDocument/2006/customXml" ds:itemID="{4475F9C1-B838-4A42-8FAE-E0561A6FE669}"/>
</file>

<file path=customXml/itemProps3.xml><?xml version="1.0" encoding="utf-8"?>
<ds:datastoreItem xmlns:ds="http://schemas.openxmlformats.org/officeDocument/2006/customXml" ds:itemID="{37B5C78D-E2E7-4FBF-A409-48BB40B9FEC3}"/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7239</Words>
  <Application>Microsoft Office PowerPoint</Application>
  <PresentationFormat>A4 Paper (210x297 mm)</PresentationFormat>
  <Paragraphs>552</Paragraphs>
  <Slides>19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Aptos</vt:lpstr>
      <vt:lpstr>Arial</vt:lpstr>
      <vt:lpstr>Helvetica</vt:lpstr>
      <vt:lpstr>Monaco</vt:lpstr>
      <vt:lpstr>Default Theme</vt:lpstr>
      <vt:lpstr>Speed and vehicle data — sensor locations</vt:lpstr>
      <vt:lpstr>Metrocount sensors</vt:lpstr>
      <vt:lpstr>Dates and times of operation</vt:lpstr>
      <vt:lpstr>Total vehicle counts (and percentages) 2025</vt:lpstr>
      <vt:lpstr>Total vehicle counts (and percentages) 2024</vt:lpstr>
      <vt:lpstr>Total speed counts (and percentages) 2025</vt:lpstr>
      <vt:lpstr>Total speed counts (and percentages) 2025 (without High St)</vt:lpstr>
      <vt:lpstr>Total speed counts (and percentages) 2024</vt:lpstr>
      <vt:lpstr>Cleeve Road — When busy? When speeding?</vt:lpstr>
      <vt:lpstr>Cleve Road — aggregate class by time of day</vt:lpstr>
      <vt:lpstr>Manor Road — When busy? When speeding? </vt:lpstr>
      <vt:lpstr>Manor Road — aggregate class by time of day</vt:lpstr>
      <vt:lpstr>Elvendon Road — When busy? When speeding?</vt:lpstr>
      <vt:lpstr>Elvendon Road — aggregate class by time of day</vt:lpstr>
      <vt:lpstr>Gatehampton Road — When busy? When speeding?</vt:lpstr>
      <vt:lpstr>Gatehampton Road — aggregate class by time of day</vt:lpstr>
      <vt:lpstr>B4009 High Street — When busy? When speeding?</vt:lpstr>
      <vt:lpstr>B4009 High Street — aggregate class by time of day</vt:lpstr>
      <vt:lpstr>All sensors — aggregate class by time of day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 Thurston</dc:creator>
  <cp:lastModifiedBy>Assistant Clerk</cp:lastModifiedBy>
  <cp:revision>33</cp:revision>
  <cp:lastPrinted>2024-12-19T12:54:00Z</cp:lastPrinted>
  <dcterms:created xsi:type="dcterms:W3CDTF">2024-12-16T19:19:04Z</dcterms:created>
  <dcterms:modified xsi:type="dcterms:W3CDTF">2026-02-10T10:47:47Z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0x010100E40489113E8C424D8446161E8A24BFF7</vt:lpwstr>
  </property>
</Properties>
</file>